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handoutMasterIdLst>
    <p:handoutMasterId r:id="rId51"/>
  </p:handoutMasterIdLst>
  <p:sldIdLst>
    <p:sldId id="327" r:id="rId2"/>
    <p:sldId id="330" r:id="rId3"/>
    <p:sldId id="331" r:id="rId4"/>
    <p:sldId id="332" r:id="rId5"/>
    <p:sldId id="298" r:id="rId6"/>
    <p:sldId id="262" r:id="rId7"/>
    <p:sldId id="263" r:id="rId8"/>
    <p:sldId id="299" r:id="rId9"/>
    <p:sldId id="302" r:id="rId10"/>
    <p:sldId id="333" r:id="rId11"/>
    <p:sldId id="264" r:id="rId12"/>
    <p:sldId id="265" r:id="rId13"/>
    <p:sldId id="266"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97" d="100"/>
          <a:sy n="97"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4/5/2024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skarakepelis/edX_DS_Capstone_Project/blob/main/Module%202%20-%20Exploratory%20Data%20Analysis%20(EDA)/jupyter-labs-eda-sql-edx_sqllite.ipynb" TargetMode="External"/><Relationship Id="rId13" Type="http://schemas.openxmlformats.org/officeDocument/2006/relationships/hyperlink" Target="https://datascience.stackexchange.com/a/33050" TargetMode="External"/><Relationship Id="rId3" Type="http://schemas.openxmlformats.org/officeDocument/2006/relationships/image" Target="../media/image3.png"/><Relationship Id="rId7" Type="http://schemas.openxmlformats.org/officeDocument/2006/relationships/hyperlink" Target="https://github.com/skarakepelis/edX_DS_Capstone_Project/blob/main/Module%202%20-%20Exploratory%20Data%20Analysis%20(EDA)/jupyter-labs-eda-dataviz.ipynb.jupyterlite.ipynb" TargetMode="External"/><Relationship Id="rId12" Type="http://schemas.openxmlformats.org/officeDocument/2006/relationships/hyperlink" Target="https://aviationweek.com/defense-space/space/podcast-interview-spacexs-elon-mus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skarakepelis/edX_DS_Capstone_Project/blob/main/Module%201%20-%20Capstone%20Introduction%20and%20Understanding%20the%20Datasets/labs-jupyter-spacex-data_wrangling_jupyterlite.jupyterlite.ipynb" TargetMode="External"/><Relationship Id="rId11" Type="http://schemas.openxmlformats.org/officeDocument/2006/relationships/hyperlink" Target="https://github.com/skarakepelis/edX_DS_Capstone_Project/blob/main/Module%204%20-%20Predictive%20Analysis%20(Classification)/SpaceX_Machine_Learning_Prediction_Part_5.jupyterlite.ipynb" TargetMode="External"/><Relationship Id="rId5" Type="http://schemas.openxmlformats.org/officeDocument/2006/relationships/hyperlink" Target="https://github.com/skarakepelis/edX_DS_Capstone_Project/blob/main/Module%201%20-%20Capstone%20Introduction%20and%20Understanding%20the%20Datasets/jupyter-labs-webscraping.ipynb" TargetMode="External"/><Relationship Id="rId10" Type="http://schemas.openxmlformats.org/officeDocument/2006/relationships/hyperlink" Target="https://github.com/skarakepelis/edX_DS_Capstone_Project/blob/main/Module%203%20-%20Interactive%20Visual%20Analytics%20and%20Dashboard/spacex_dash_app.py" TargetMode="External"/><Relationship Id="rId4" Type="http://schemas.openxmlformats.org/officeDocument/2006/relationships/hyperlink" Target="https://github.com/skarakepelis/edX_DS_Capstone_Project/blob/main/Module%201%20-%20Capstone%20Introduction%20and%20Understanding%20the%20Datasets/jupyter-labs-spacex-data-collection-api.ipynb" TargetMode="External"/><Relationship Id="rId9" Type="http://schemas.openxmlformats.org/officeDocument/2006/relationships/hyperlink" Target="https://github.com/skarakepelis/edX_DS_Capstone_Project/blob/main/Module%203%20-%20Interactive%20Visual%20Analytics%20and%20Dashboard/lab_jupyter_launch_site_location.jupyterlite.ipynb" TargetMode="External"/><Relationship Id="rId14" Type="http://schemas.openxmlformats.org/officeDocument/2006/relationships/hyperlink" Target="https://www.spacex.com/vehicles/falcon-9/"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Stavros Karakepelis</a:t>
            </a:r>
          </a:p>
          <a:p>
            <a:r>
              <a:rPr lang="en-US" dirty="0">
                <a:solidFill>
                  <a:schemeClr val="bg2"/>
                </a:solidFill>
                <a:latin typeface="Abadi" panose="020B0604020104020204" pitchFamily="34" charset="0"/>
                <a:ea typeface="SF Pro" pitchFamily="2" charset="0"/>
                <a:cs typeface="SF Pro" pitchFamily="2" charset="0"/>
              </a:rPr>
              <a:t>April 5, 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rgbClr val="0B49CB"/>
                </a:solidFill>
                <a:latin typeface="Abadi" panose="020B0604020104020204" pitchFamily="34" charset="0"/>
              </a:rPr>
              <a:t>GitHub: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https://github.com/skarakepelis/edX_DS_Capstone_Project/blob/main/Module%201%20-%20Capstone%20Introduction%20and%20Understanding%20the%20Datasets/jupyter-labs-webscraping.ipynb</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pic>
        <p:nvPicPr>
          <p:cNvPr id="7" name="Picture 6">
            <a:extLst>
              <a:ext uri="{FF2B5EF4-FFF2-40B4-BE49-F238E27FC236}">
                <a16:creationId xmlns:a16="http://schemas.microsoft.com/office/drawing/2014/main" id="{361953F1-4BEE-8F83-0522-CDB22219B591}"/>
              </a:ext>
            </a:extLst>
          </p:cNvPr>
          <p:cNvPicPr>
            <a:picLocks noChangeAspect="1"/>
          </p:cNvPicPr>
          <p:nvPr/>
        </p:nvPicPr>
        <p:blipFill>
          <a:blip r:embed="rId3"/>
          <a:stretch>
            <a:fillRect/>
          </a:stretch>
        </p:blipFill>
        <p:spPr>
          <a:xfrm>
            <a:off x="5480969" y="1556314"/>
            <a:ext cx="4663206" cy="2705718"/>
          </a:xfrm>
          <a:prstGeom prst="rect">
            <a:avLst/>
          </a:prstGeom>
        </p:spPr>
      </p:pic>
      <p:pic>
        <p:nvPicPr>
          <p:cNvPr id="9" name="Picture 8">
            <a:extLst>
              <a:ext uri="{FF2B5EF4-FFF2-40B4-BE49-F238E27FC236}">
                <a16:creationId xmlns:a16="http://schemas.microsoft.com/office/drawing/2014/main" id="{1A1C60CF-3F62-F805-9473-6F303FF6537E}"/>
              </a:ext>
            </a:extLst>
          </p:cNvPr>
          <p:cNvPicPr>
            <a:picLocks noChangeAspect="1"/>
          </p:cNvPicPr>
          <p:nvPr/>
        </p:nvPicPr>
        <p:blipFill>
          <a:blip r:embed="rId4"/>
          <a:stretch>
            <a:fillRect/>
          </a:stretch>
        </p:blipFill>
        <p:spPr>
          <a:xfrm>
            <a:off x="5485551" y="4262032"/>
            <a:ext cx="4663206" cy="1648145"/>
          </a:xfrm>
          <a:prstGeom prst="rect">
            <a:avLst/>
          </a:prstGeom>
        </p:spPr>
      </p:pic>
    </p:spTree>
    <p:extLst>
      <p:ext uri="{BB962C8B-B14F-4D97-AF65-F5344CB8AC3E}">
        <p14:creationId xmlns:p14="http://schemas.microsoft.com/office/powerpoint/2010/main" val="776777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4929056" y="1579819"/>
            <a:ext cx="6033912" cy="4351338"/>
          </a:xfrm>
          <a:prstGeom prst="rect">
            <a:avLst/>
          </a:prstGeom>
        </p:spPr>
        <p:txBody>
          <a:bodyPr/>
          <a:lstStyle/>
          <a:p>
            <a:pPr marL="0" indent="0">
              <a:lnSpc>
                <a:spcPct val="100000"/>
              </a:lnSpc>
              <a:buNone/>
            </a:pPr>
            <a:r>
              <a:rPr lang="en-US" sz="1800" u="sng" dirty="0">
                <a:solidFill>
                  <a:srgbClr val="0B49CB"/>
                </a:solidFill>
                <a:latin typeface="Abadi" panose="020B0604020104020204" pitchFamily="34" charset="0"/>
              </a:rPr>
              <a:t>Data Wrangling</a:t>
            </a:r>
          </a:p>
          <a:p>
            <a:pPr marL="457200" lvl="1" indent="0">
              <a:lnSpc>
                <a:spcPct val="100000"/>
              </a:lnSpc>
              <a:buNone/>
            </a:pPr>
            <a:r>
              <a:rPr lang="en-US" sz="1200" dirty="0">
                <a:solidFill>
                  <a:schemeClr val="accent3">
                    <a:lumMod val="25000"/>
                  </a:schemeClr>
                </a:solidFill>
                <a:latin typeface="Abadi" panose="020B0604020104020204" pitchFamily="34" charset="0"/>
              </a:rPr>
              <a:t>• Explored data to determine the label for training supervised models</a:t>
            </a:r>
          </a:p>
          <a:p>
            <a:pPr marL="914400" lvl="2" indent="0">
              <a:lnSpc>
                <a:spcPct val="100000"/>
              </a:lnSpc>
              <a:buNone/>
            </a:pPr>
            <a:r>
              <a:rPr lang="en-US" sz="1200" dirty="0">
                <a:solidFill>
                  <a:schemeClr val="accent3">
                    <a:lumMod val="25000"/>
                  </a:schemeClr>
                </a:solidFill>
                <a:latin typeface="Abadi" panose="020B0604020104020204" pitchFamily="34" charset="0"/>
              </a:rPr>
              <a:t>• Calculated the number of launches on each site</a:t>
            </a:r>
          </a:p>
          <a:p>
            <a:pPr marL="914400" lvl="2" indent="0">
              <a:lnSpc>
                <a:spcPct val="100000"/>
              </a:lnSpc>
              <a:buNone/>
            </a:pPr>
            <a:r>
              <a:rPr lang="en-US" sz="1200" dirty="0">
                <a:solidFill>
                  <a:schemeClr val="accent3">
                    <a:lumMod val="25000"/>
                  </a:schemeClr>
                </a:solidFill>
                <a:latin typeface="Abadi" panose="020B0604020104020204" pitchFamily="34" charset="0"/>
              </a:rPr>
              <a:t>• Calculated the number and occurrence of each orbit</a:t>
            </a:r>
          </a:p>
          <a:p>
            <a:pPr marL="914400" lvl="2" indent="0">
              <a:lnSpc>
                <a:spcPct val="100000"/>
              </a:lnSpc>
              <a:buNone/>
            </a:pPr>
            <a:r>
              <a:rPr lang="en-US" sz="1200" dirty="0">
                <a:solidFill>
                  <a:schemeClr val="accent3">
                    <a:lumMod val="25000"/>
                  </a:schemeClr>
                </a:solidFill>
                <a:latin typeface="Abadi" panose="020B0604020104020204" pitchFamily="34" charset="0"/>
              </a:rPr>
              <a:t>• Calculated the number and occurrence of mission outcome per orbit type</a:t>
            </a:r>
          </a:p>
          <a:p>
            <a:pPr marL="457200" lvl="1" indent="0">
              <a:lnSpc>
                <a:spcPct val="100000"/>
              </a:lnSpc>
              <a:buNone/>
            </a:pPr>
            <a:r>
              <a:rPr lang="en-US" sz="1200" dirty="0">
                <a:solidFill>
                  <a:schemeClr val="accent3">
                    <a:lumMod val="25000"/>
                  </a:schemeClr>
                </a:solidFill>
                <a:latin typeface="Abadi" panose="020B0604020104020204" pitchFamily="34" charset="0"/>
              </a:rPr>
              <a:t>• Created a landing outcome training label from 'Outcome' column</a:t>
            </a:r>
          </a:p>
          <a:p>
            <a:pPr marL="914400" lvl="2" indent="0">
              <a:lnSpc>
                <a:spcPct val="100000"/>
              </a:lnSpc>
              <a:buNone/>
            </a:pPr>
            <a:r>
              <a:rPr lang="en-US" sz="1200" dirty="0">
                <a:solidFill>
                  <a:schemeClr val="accent3">
                    <a:lumMod val="25000"/>
                  </a:schemeClr>
                </a:solidFill>
                <a:latin typeface="Abadi" panose="020B0604020104020204" pitchFamily="34" charset="0"/>
              </a:rPr>
              <a:t>• Training label: 'Class'</a:t>
            </a:r>
          </a:p>
          <a:p>
            <a:pPr marL="914400" lvl="2" indent="0">
              <a:lnSpc>
                <a:spcPct val="100000"/>
              </a:lnSpc>
              <a:buNone/>
            </a:pPr>
            <a:r>
              <a:rPr lang="en-US" sz="1200" dirty="0">
                <a:solidFill>
                  <a:schemeClr val="accent3">
                    <a:lumMod val="25000"/>
                  </a:schemeClr>
                </a:solidFill>
                <a:latin typeface="Abadi" panose="020B0604020104020204" pitchFamily="34" charset="0"/>
              </a:rPr>
              <a:t>• Class = 0; first stage booster did not land successfully</a:t>
            </a:r>
          </a:p>
          <a:p>
            <a:pPr marL="1371600" lvl="3" indent="0">
              <a:lnSpc>
                <a:spcPct val="100000"/>
              </a:lnSpc>
              <a:buNone/>
            </a:pPr>
            <a:r>
              <a:rPr lang="en-US" sz="1200" dirty="0">
                <a:solidFill>
                  <a:schemeClr val="accent3">
                    <a:lumMod val="25000"/>
                  </a:schemeClr>
                </a:solidFill>
                <a:latin typeface="Abadi" panose="020B0604020104020204" pitchFamily="34" charset="0"/>
              </a:rPr>
              <a:t>• None </a:t>
            </a:r>
            <a:r>
              <a:rPr lang="en-US" sz="1200" dirty="0" err="1">
                <a:solidFill>
                  <a:schemeClr val="accent3">
                    <a:lumMod val="25000"/>
                  </a:schemeClr>
                </a:solidFill>
                <a:latin typeface="Abadi" panose="020B0604020104020204" pitchFamily="34" charset="0"/>
              </a:rPr>
              <a:t>None</a:t>
            </a:r>
            <a:r>
              <a:rPr lang="en-US" sz="1200" dirty="0">
                <a:solidFill>
                  <a:schemeClr val="accent3">
                    <a:lumMod val="25000"/>
                  </a:schemeClr>
                </a:solidFill>
                <a:latin typeface="Abadi" panose="020B0604020104020204" pitchFamily="34" charset="0"/>
              </a:rPr>
              <a:t>; not attempted</a:t>
            </a:r>
          </a:p>
          <a:p>
            <a:pPr marL="1371600" lvl="3" indent="0">
              <a:lnSpc>
                <a:spcPct val="100000"/>
              </a:lnSpc>
              <a:buNone/>
            </a:pPr>
            <a:r>
              <a:rPr lang="en-US" sz="1200" dirty="0">
                <a:solidFill>
                  <a:schemeClr val="accent3">
                    <a:lumMod val="25000"/>
                  </a:schemeClr>
                </a:solidFill>
                <a:latin typeface="Abadi" panose="020B0604020104020204" pitchFamily="34" charset="0"/>
              </a:rPr>
              <a:t>• None ASDS; unable to be attempted due to launch failure</a:t>
            </a:r>
          </a:p>
          <a:p>
            <a:pPr marL="1371600" lvl="3" indent="0">
              <a:lnSpc>
                <a:spcPct val="100000"/>
              </a:lnSpc>
              <a:buNone/>
            </a:pPr>
            <a:r>
              <a:rPr lang="en-US" sz="1200" dirty="0">
                <a:solidFill>
                  <a:schemeClr val="accent3">
                    <a:lumMod val="25000"/>
                  </a:schemeClr>
                </a:solidFill>
                <a:latin typeface="Abadi" panose="020B0604020104020204" pitchFamily="34" charset="0"/>
              </a:rPr>
              <a:t>• False ASDS; drone ship landing failed</a:t>
            </a:r>
          </a:p>
          <a:p>
            <a:pPr marL="1371600" lvl="3" indent="0">
              <a:lnSpc>
                <a:spcPct val="100000"/>
              </a:lnSpc>
              <a:buNone/>
            </a:pPr>
            <a:r>
              <a:rPr lang="en-US" sz="1200" dirty="0">
                <a:solidFill>
                  <a:schemeClr val="accent3">
                    <a:lumMod val="25000"/>
                  </a:schemeClr>
                </a:solidFill>
                <a:latin typeface="Abadi" panose="020B0604020104020204" pitchFamily="34" charset="0"/>
              </a:rPr>
              <a:t>• False Ocean; ocean landing failed</a:t>
            </a:r>
          </a:p>
          <a:p>
            <a:pPr marL="1371600" lvl="3" indent="0">
              <a:lnSpc>
                <a:spcPct val="100000"/>
              </a:lnSpc>
              <a:buNone/>
            </a:pPr>
            <a:r>
              <a:rPr lang="en-US" sz="1200" dirty="0">
                <a:solidFill>
                  <a:schemeClr val="accent3">
                    <a:lumMod val="25000"/>
                  </a:schemeClr>
                </a:solidFill>
                <a:latin typeface="Abadi" panose="020B0604020104020204" pitchFamily="34" charset="0"/>
              </a:rPr>
              <a:t>• False RTLS; ground pad landing failed</a:t>
            </a:r>
          </a:p>
          <a:p>
            <a:pPr marL="914400" lvl="2" indent="0">
              <a:lnSpc>
                <a:spcPct val="100000"/>
              </a:lnSpc>
              <a:buNone/>
            </a:pPr>
            <a:r>
              <a:rPr lang="en-US" sz="1200" dirty="0">
                <a:solidFill>
                  <a:schemeClr val="accent3">
                    <a:lumMod val="25000"/>
                  </a:schemeClr>
                </a:solidFill>
                <a:latin typeface="Abadi" panose="020B0604020104020204" pitchFamily="34" charset="0"/>
              </a:rPr>
              <a:t>• Class = 1; first stage booster landed successfully</a:t>
            </a:r>
          </a:p>
          <a:p>
            <a:pPr marL="1371600" lvl="3" indent="0">
              <a:lnSpc>
                <a:spcPct val="100000"/>
              </a:lnSpc>
              <a:buNone/>
            </a:pPr>
            <a:r>
              <a:rPr lang="en-US" sz="1200" dirty="0">
                <a:solidFill>
                  <a:schemeClr val="accent3">
                    <a:lumMod val="25000"/>
                  </a:schemeClr>
                </a:solidFill>
                <a:latin typeface="Abadi" panose="020B0604020104020204" pitchFamily="34" charset="0"/>
              </a:rPr>
              <a:t>• True ASDS; drone ship landing succeeded</a:t>
            </a:r>
          </a:p>
          <a:p>
            <a:pPr marL="1371600" lvl="3" indent="0">
              <a:lnSpc>
                <a:spcPct val="100000"/>
              </a:lnSpc>
              <a:buNone/>
            </a:pPr>
            <a:r>
              <a:rPr lang="en-US" sz="1200" dirty="0">
                <a:solidFill>
                  <a:schemeClr val="accent3">
                    <a:lumMod val="25000"/>
                  </a:schemeClr>
                </a:solidFill>
                <a:latin typeface="Abadi" panose="020B0604020104020204" pitchFamily="34" charset="0"/>
              </a:rPr>
              <a:t>• True RTLS; ground pad landing succeeded</a:t>
            </a:r>
          </a:p>
          <a:p>
            <a:pPr marL="1371600" lvl="3" indent="0">
              <a:lnSpc>
                <a:spcPct val="100000"/>
              </a:lnSpc>
              <a:buNone/>
            </a:pPr>
            <a:r>
              <a:rPr lang="en-US" sz="1200" dirty="0">
                <a:solidFill>
                  <a:schemeClr val="accent3">
                    <a:lumMod val="25000"/>
                  </a:schemeClr>
                </a:solidFill>
                <a:latin typeface="Abadi" panose="020B0604020104020204" pitchFamily="34" charset="0"/>
              </a:rPr>
              <a:t>• True Ocean; ocean landing succeeded</a:t>
            </a:r>
            <a:endParaRPr lang="en-US" sz="1200"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DDF49D4-FCF1-DBED-7146-F33D4A81CDC0}"/>
              </a:ext>
            </a:extLst>
          </p:cNvPr>
          <p:cNvPicPr>
            <a:picLocks noChangeAspect="1"/>
          </p:cNvPicPr>
          <p:nvPr/>
        </p:nvPicPr>
        <p:blipFill>
          <a:blip r:embed="rId3"/>
          <a:stretch>
            <a:fillRect/>
          </a:stretch>
        </p:blipFill>
        <p:spPr>
          <a:xfrm>
            <a:off x="1137775" y="1579819"/>
            <a:ext cx="1852529" cy="2451407"/>
          </a:xfrm>
          <a:prstGeom prst="rect">
            <a:avLst/>
          </a:prstGeom>
        </p:spPr>
      </p:pic>
      <p:sp>
        <p:nvSpPr>
          <p:cNvPr id="6" name="TextBox 5">
            <a:extLst>
              <a:ext uri="{FF2B5EF4-FFF2-40B4-BE49-F238E27FC236}">
                <a16:creationId xmlns:a16="http://schemas.microsoft.com/office/drawing/2014/main" id="{A9842873-B589-7432-90A4-F2C8B2D64D6E}"/>
              </a:ext>
            </a:extLst>
          </p:cNvPr>
          <p:cNvSpPr txBox="1"/>
          <p:nvPr/>
        </p:nvSpPr>
        <p:spPr>
          <a:xfrm>
            <a:off x="1137775" y="4414002"/>
            <a:ext cx="4237703" cy="1200329"/>
          </a:xfrm>
          <a:prstGeom prst="rect">
            <a:avLst/>
          </a:prstGeom>
          <a:noFill/>
        </p:spPr>
        <p:txBody>
          <a:bodyPr wrap="square" rtlCol="0">
            <a:spAutoFit/>
          </a:bodyPr>
          <a:lstStyle/>
          <a:p>
            <a:r>
              <a:rPr lang="en-US" sz="1200" dirty="0">
                <a:solidFill>
                  <a:srgbClr val="0B49CB"/>
                </a:solidFill>
              </a:rPr>
              <a:t>GitHub:</a:t>
            </a:r>
          </a:p>
          <a:p>
            <a:r>
              <a:rPr lang="en-US" sz="1200" dirty="0"/>
              <a:t>https://github.com/skarakepelis/edX_DS_Capstone_Project/blob/main/Module%201%20-%20Capstone%20Introduction%20and%20Understanding%20the%20Datasets/labs-jupyter-spacex-data_wrangling_jupyterlite.jupyterlite.ipynb</a:t>
            </a:r>
            <a:endParaRPr lang="el-GR"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 Loaded data into a </a:t>
            </a:r>
            <a:r>
              <a:rPr lang="en-US" sz="2200" dirty="0" err="1">
                <a:solidFill>
                  <a:schemeClr val="accent3">
                    <a:lumMod val="25000"/>
                  </a:schemeClr>
                </a:solidFill>
                <a:latin typeface="Abadi"/>
              </a:rPr>
              <a:t>db</a:t>
            </a:r>
            <a:r>
              <a:rPr lang="en-US" sz="2200" dirty="0">
                <a:solidFill>
                  <a:schemeClr val="accent3">
                    <a:lumMod val="25000"/>
                  </a:schemeClr>
                </a:solidFill>
                <a:latin typeface="Abadi"/>
              </a:rPr>
              <a:t> instance called “my_data1.db”</a:t>
            </a:r>
          </a:p>
          <a:p>
            <a:pPr marL="0" indent="0">
              <a:lnSpc>
                <a:spcPct val="100000"/>
              </a:lnSpc>
              <a:spcBef>
                <a:spcPts val="1400"/>
              </a:spcBef>
              <a:buNone/>
            </a:pPr>
            <a:r>
              <a:rPr lang="en-US" sz="2200" dirty="0">
                <a:solidFill>
                  <a:schemeClr val="accent3">
                    <a:lumMod val="25000"/>
                  </a:schemeClr>
                </a:solidFill>
                <a:latin typeface="Abadi"/>
              </a:rPr>
              <a:t>• Ran SQL queries to display and list information about</a:t>
            </a:r>
          </a:p>
          <a:p>
            <a:pPr marL="457200" lvl="1" indent="0">
              <a:lnSpc>
                <a:spcPct val="100000"/>
              </a:lnSpc>
              <a:spcBef>
                <a:spcPts val="1400"/>
              </a:spcBef>
              <a:buNone/>
            </a:pPr>
            <a:r>
              <a:rPr lang="en-US" sz="1800" dirty="0">
                <a:solidFill>
                  <a:schemeClr val="accent3">
                    <a:lumMod val="25000"/>
                  </a:schemeClr>
                </a:solidFill>
                <a:latin typeface="Abadi"/>
              </a:rPr>
              <a:t>• Launch sites</a:t>
            </a:r>
          </a:p>
          <a:p>
            <a:pPr marL="457200" lvl="1" indent="0">
              <a:lnSpc>
                <a:spcPct val="100000"/>
              </a:lnSpc>
              <a:spcBef>
                <a:spcPts val="1400"/>
              </a:spcBef>
              <a:buNone/>
            </a:pPr>
            <a:r>
              <a:rPr lang="en-US" sz="1800" dirty="0">
                <a:solidFill>
                  <a:schemeClr val="accent3">
                    <a:lumMod val="25000"/>
                  </a:schemeClr>
                </a:solidFill>
                <a:latin typeface="Abadi"/>
              </a:rPr>
              <a:t>• Payload masses</a:t>
            </a:r>
          </a:p>
          <a:p>
            <a:pPr marL="457200" lvl="1" indent="0">
              <a:lnSpc>
                <a:spcPct val="100000"/>
              </a:lnSpc>
              <a:spcBef>
                <a:spcPts val="1400"/>
              </a:spcBef>
              <a:buNone/>
            </a:pPr>
            <a:r>
              <a:rPr lang="en-US" sz="1800" dirty="0">
                <a:solidFill>
                  <a:schemeClr val="accent3">
                    <a:lumMod val="25000"/>
                  </a:schemeClr>
                </a:solidFill>
                <a:latin typeface="Abadi"/>
              </a:rPr>
              <a:t>• Booster versions</a:t>
            </a:r>
          </a:p>
          <a:p>
            <a:pPr marL="457200" lvl="1" indent="0">
              <a:lnSpc>
                <a:spcPct val="100000"/>
              </a:lnSpc>
              <a:spcBef>
                <a:spcPts val="1400"/>
              </a:spcBef>
              <a:buNone/>
            </a:pPr>
            <a:r>
              <a:rPr lang="en-US" sz="1800" dirty="0">
                <a:solidFill>
                  <a:schemeClr val="accent3">
                    <a:lumMod val="25000"/>
                  </a:schemeClr>
                </a:solidFill>
                <a:latin typeface="Abadi"/>
              </a:rPr>
              <a:t>• Mission outcomes</a:t>
            </a:r>
          </a:p>
          <a:p>
            <a:pPr marL="457200" lvl="1" indent="0">
              <a:lnSpc>
                <a:spcPct val="100000"/>
              </a:lnSpc>
              <a:spcBef>
                <a:spcPts val="1400"/>
              </a:spcBef>
              <a:buNone/>
            </a:pPr>
            <a:r>
              <a:rPr lang="en-US" sz="1800" dirty="0">
                <a:solidFill>
                  <a:schemeClr val="accent3">
                    <a:lumMod val="25000"/>
                  </a:schemeClr>
                </a:solidFill>
                <a:latin typeface="Abadi"/>
              </a:rPr>
              <a:t>• Booster landings</a:t>
            </a:r>
            <a:endParaRPr lang="en-US" dirty="0"/>
          </a:p>
          <a:p>
            <a:endParaRPr lang="en-US" dirty="0"/>
          </a:p>
          <a:p>
            <a:r>
              <a:rPr lang="en-US" sz="1800" dirty="0">
                <a:solidFill>
                  <a:srgbClr val="0B49CB"/>
                </a:solidFill>
              </a:rPr>
              <a:t>GitHub</a:t>
            </a:r>
            <a:r>
              <a:rPr lang="en-US" sz="1800" dirty="0"/>
              <a:t>: https://github.com/skarakepelis/edX_DS_Capstone_Project/blob/main/Module%202%20-%20Exploratory%20Data%20Analysis%20(EDA)/jupyter-labs-eda-sql-edx_sqllite.ipynb</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dirty="0"/>
              <a:t>Read the dataset into a Pandas </a:t>
            </a:r>
            <a:r>
              <a:rPr lang="en-US" sz="1600" dirty="0" err="1"/>
              <a:t>dataframe</a:t>
            </a:r>
            <a:endParaRPr lang="en-US" sz="1600" dirty="0"/>
          </a:p>
          <a:p>
            <a:pPr>
              <a:lnSpc>
                <a:spcPct val="100000"/>
              </a:lnSpc>
              <a:spcBef>
                <a:spcPts val="1400"/>
              </a:spcBef>
            </a:pPr>
            <a:r>
              <a:rPr lang="en-US" sz="1600" dirty="0"/>
              <a:t>Used Matplotlib and Seaborn visualization libraries to plot</a:t>
            </a:r>
          </a:p>
          <a:p>
            <a:pPr lvl="1">
              <a:lnSpc>
                <a:spcPct val="100000"/>
              </a:lnSpc>
              <a:spcBef>
                <a:spcPts val="1400"/>
              </a:spcBef>
            </a:pPr>
            <a:r>
              <a:rPr lang="en-US" sz="1600" dirty="0" err="1"/>
              <a:t>FlightNumber</a:t>
            </a:r>
            <a:r>
              <a:rPr lang="en-US" sz="1600" dirty="0"/>
              <a:t> x </a:t>
            </a:r>
            <a:r>
              <a:rPr lang="en-US" sz="1600" dirty="0" err="1"/>
              <a:t>PayloadMass</a:t>
            </a:r>
            <a:endParaRPr lang="en-US" sz="1600" dirty="0"/>
          </a:p>
          <a:p>
            <a:pPr lvl="1">
              <a:lnSpc>
                <a:spcPct val="100000"/>
              </a:lnSpc>
              <a:spcBef>
                <a:spcPts val="1400"/>
              </a:spcBef>
            </a:pPr>
            <a:r>
              <a:rPr lang="en-US" sz="1600" dirty="0" err="1"/>
              <a:t>FlightNumber</a:t>
            </a:r>
            <a:r>
              <a:rPr lang="en-US" sz="1600" dirty="0"/>
              <a:t> x </a:t>
            </a:r>
            <a:r>
              <a:rPr lang="en-US" sz="1600" dirty="0" err="1"/>
              <a:t>LaunchSite</a:t>
            </a:r>
            <a:endParaRPr lang="en-US" sz="1600" dirty="0"/>
          </a:p>
          <a:p>
            <a:pPr lvl="1">
              <a:lnSpc>
                <a:spcPct val="100000"/>
              </a:lnSpc>
              <a:spcBef>
                <a:spcPts val="1400"/>
              </a:spcBef>
            </a:pPr>
            <a:r>
              <a:rPr lang="en-US" sz="1600" dirty="0"/>
              <a:t>Payload x </a:t>
            </a:r>
            <a:r>
              <a:rPr lang="en-US" sz="1600" dirty="0" err="1"/>
              <a:t>LaunchSite</a:t>
            </a:r>
            <a:endParaRPr lang="en-US" sz="1600" dirty="0"/>
          </a:p>
          <a:p>
            <a:pPr lvl="1">
              <a:lnSpc>
                <a:spcPct val="100000"/>
              </a:lnSpc>
              <a:spcBef>
                <a:spcPts val="1400"/>
              </a:spcBef>
            </a:pPr>
            <a:r>
              <a:rPr lang="en-US" sz="1600" dirty="0"/>
              <a:t>Orbit type x Success rate</a:t>
            </a:r>
          </a:p>
          <a:p>
            <a:pPr lvl="1">
              <a:lnSpc>
                <a:spcPct val="100000"/>
              </a:lnSpc>
              <a:spcBef>
                <a:spcPts val="1400"/>
              </a:spcBef>
            </a:pPr>
            <a:r>
              <a:rPr lang="en-US" sz="1600" dirty="0" err="1"/>
              <a:t>FlightNumber</a:t>
            </a:r>
            <a:r>
              <a:rPr lang="en-US" sz="1600" dirty="0"/>
              <a:t> x Orbit type</a:t>
            </a:r>
          </a:p>
          <a:p>
            <a:pPr lvl="1">
              <a:lnSpc>
                <a:spcPct val="100000"/>
              </a:lnSpc>
              <a:spcBef>
                <a:spcPts val="1400"/>
              </a:spcBef>
            </a:pPr>
            <a:r>
              <a:rPr lang="en-US" sz="1600" dirty="0"/>
              <a:t>Payload x Orbit type</a:t>
            </a:r>
          </a:p>
          <a:p>
            <a:pPr lvl="1">
              <a:lnSpc>
                <a:spcPct val="100000"/>
              </a:lnSpc>
              <a:spcBef>
                <a:spcPts val="1400"/>
              </a:spcBef>
            </a:pPr>
            <a:r>
              <a:rPr lang="en-US" sz="1600" dirty="0"/>
              <a:t>Year x Success Rate</a:t>
            </a:r>
          </a:p>
          <a:p>
            <a:pPr marL="0" indent="0">
              <a:lnSpc>
                <a:spcPct val="100000"/>
              </a:lnSpc>
              <a:spcBef>
                <a:spcPts val="1400"/>
              </a:spcBef>
              <a:buNone/>
            </a:pPr>
            <a:r>
              <a:rPr lang="en-US" sz="1600" dirty="0">
                <a:solidFill>
                  <a:srgbClr val="0B49CB"/>
                </a:solidFill>
              </a:rPr>
              <a:t>GitHub</a:t>
            </a:r>
            <a:r>
              <a:rPr lang="en-US" sz="1600" dirty="0"/>
              <a:t>: https://github.com/skarakepelis/edX_DS_Capstone_Project/blob/main/Module%202%20-%20Exploratory%20Data%20Analysis%20(EDA)/jupyter-labs-eda-dataviz.ipynb.jupyterlite.ipynb</a:t>
            </a:r>
          </a:p>
          <a:p>
            <a:pPr marL="457200" lvl="1" indent="0">
              <a:lnSpc>
                <a:spcPct val="100000"/>
              </a:lnSpc>
              <a:spcBef>
                <a:spcPts val="1400"/>
              </a:spcBef>
              <a:buNone/>
            </a:pPr>
            <a:endParaRPr lang="en-US" sz="32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7A851E4C-54AB-17B9-AF95-D6E2BE0B2350}"/>
              </a:ext>
            </a:extLst>
          </p:cNvPr>
          <p:cNvPicPr>
            <a:picLocks noChangeAspect="1"/>
          </p:cNvPicPr>
          <p:nvPr/>
        </p:nvPicPr>
        <p:blipFill>
          <a:blip r:embed="rId3"/>
          <a:stretch>
            <a:fillRect/>
          </a:stretch>
        </p:blipFill>
        <p:spPr>
          <a:xfrm>
            <a:off x="6547462" y="1825625"/>
            <a:ext cx="4439323" cy="37604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1600" dirty="0"/>
              <a:t>Used Python interactive mapping library called Folium</a:t>
            </a:r>
          </a:p>
          <a:p>
            <a:pPr>
              <a:lnSpc>
                <a:spcPct val="100000"/>
              </a:lnSpc>
              <a:spcBef>
                <a:spcPts val="1400"/>
              </a:spcBef>
            </a:pPr>
            <a:r>
              <a:rPr lang="en-US" sz="1600" dirty="0"/>
              <a:t>Marked all launch sites on a map</a:t>
            </a:r>
          </a:p>
          <a:p>
            <a:pPr>
              <a:lnSpc>
                <a:spcPct val="100000"/>
              </a:lnSpc>
              <a:spcBef>
                <a:spcPts val="1400"/>
              </a:spcBef>
            </a:pPr>
            <a:r>
              <a:rPr lang="en-US" sz="1600" dirty="0"/>
              <a:t>Marked the successful/failed launches for each site on map</a:t>
            </a:r>
          </a:p>
          <a:p>
            <a:pPr>
              <a:lnSpc>
                <a:spcPct val="100000"/>
              </a:lnSpc>
              <a:spcBef>
                <a:spcPts val="1400"/>
              </a:spcBef>
            </a:pPr>
            <a:r>
              <a:rPr lang="en-US" sz="1600" dirty="0"/>
              <a:t>Calculated the distances between a launch site to its proximities</a:t>
            </a:r>
          </a:p>
          <a:p>
            <a:pPr lvl="1">
              <a:lnSpc>
                <a:spcPct val="100000"/>
              </a:lnSpc>
              <a:spcBef>
                <a:spcPts val="1400"/>
              </a:spcBef>
            </a:pPr>
            <a:r>
              <a:rPr lang="en-US" sz="1600" dirty="0"/>
              <a:t>Railways</a:t>
            </a:r>
          </a:p>
          <a:p>
            <a:pPr lvl="1">
              <a:lnSpc>
                <a:spcPct val="100000"/>
              </a:lnSpc>
              <a:spcBef>
                <a:spcPts val="1400"/>
              </a:spcBef>
            </a:pPr>
            <a:r>
              <a:rPr lang="en-US" sz="1600" dirty="0"/>
              <a:t>Highways</a:t>
            </a:r>
          </a:p>
          <a:p>
            <a:pPr lvl="1">
              <a:lnSpc>
                <a:spcPct val="100000"/>
              </a:lnSpc>
              <a:spcBef>
                <a:spcPts val="1400"/>
              </a:spcBef>
            </a:pPr>
            <a:r>
              <a:rPr lang="en-US" sz="1600" dirty="0"/>
              <a:t>Coastlines</a:t>
            </a:r>
          </a:p>
          <a:p>
            <a:pPr lvl="1">
              <a:lnSpc>
                <a:spcPct val="100000"/>
              </a:lnSpc>
              <a:spcBef>
                <a:spcPts val="1400"/>
              </a:spcBef>
            </a:pPr>
            <a:r>
              <a:rPr lang="en-US" sz="1600" dirty="0"/>
              <a:t>Cities</a:t>
            </a:r>
            <a:endParaRPr lang="en-US" sz="3200" dirty="0"/>
          </a:p>
          <a:p>
            <a:pPr marL="0" indent="0">
              <a:buNone/>
            </a:pPr>
            <a:endParaRPr lang="en-US" dirty="0"/>
          </a:p>
          <a:p>
            <a:pPr marL="0" indent="0">
              <a:buNone/>
            </a:pPr>
            <a:r>
              <a:rPr lang="en-US" sz="2200" dirty="0">
                <a:solidFill>
                  <a:srgbClr val="0B49CB"/>
                </a:solidFill>
              </a:rPr>
              <a:t>GitHub: </a:t>
            </a:r>
            <a:r>
              <a:rPr lang="en-US" sz="2200" dirty="0"/>
              <a:t>https://github.com/skarakepelis/edX_DS_Capstone_Project/blob/main/Module%203%20-%20Interactive%20Visual%20Analytics%20and%20Dashboard/lab_jupyter_launch_site_location.jupyterlite.ipynb</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ADAFDA57-A3DE-29CF-C894-FB1530FDB25D}"/>
              </a:ext>
            </a:extLst>
          </p:cNvPr>
          <p:cNvPicPr>
            <a:picLocks noChangeAspect="1"/>
          </p:cNvPicPr>
          <p:nvPr/>
        </p:nvPicPr>
        <p:blipFill>
          <a:blip r:embed="rId3"/>
          <a:stretch>
            <a:fillRect/>
          </a:stretch>
        </p:blipFill>
        <p:spPr>
          <a:xfrm>
            <a:off x="6885951" y="1475318"/>
            <a:ext cx="4467849" cy="37629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600" dirty="0"/>
              <a:t>Used Python interactive dashboarding library called </a:t>
            </a:r>
            <a:r>
              <a:rPr lang="en-US" sz="1600" dirty="0" err="1"/>
              <a:t>Plotly</a:t>
            </a:r>
            <a:r>
              <a:rPr lang="en-US" sz="1600" dirty="0"/>
              <a:t> Dash to enable stakeholders to explore and manipulate data in an interactive and real-time way</a:t>
            </a:r>
          </a:p>
          <a:p>
            <a:pPr>
              <a:lnSpc>
                <a:spcPct val="100000"/>
              </a:lnSpc>
              <a:spcBef>
                <a:spcPts val="1400"/>
              </a:spcBef>
            </a:pPr>
            <a:r>
              <a:rPr lang="en-US" sz="1600" dirty="0"/>
              <a:t>Pie chart showing success rate</a:t>
            </a:r>
          </a:p>
          <a:p>
            <a:pPr lvl="1">
              <a:lnSpc>
                <a:spcPct val="100000"/>
              </a:lnSpc>
              <a:spcBef>
                <a:spcPts val="1400"/>
              </a:spcBef>
            </a:pPr>
            <a:r>
              <a:rPr lang="en-US" sz="1200" dirty="0"/>
              <a:t>Color coded by launch site</a:t>
            </a:r>
          </a:p>
          <a:p>
            <a:pPr>
              <a:lnSpc>
                <a:spcPct val="100000"/>
              </a:lnSpc>
              <a:spcBef>
                <a:spcPts val="1400"/>
              </a:spcBef>
            </a:pPr>
            <a:r>
              <a:rPr lang="en-US" sz="1600" dirty="0"/>
              <a:t>Scatter chart showing payload mass vs. landing outcome</a:t>
            </a:r>
          </a:p>
          <a:p>
            <a:pPr lvl="1">
              <a:lnSpc>
                <a:spcPct val="100000"/>
              </a:lnSpc>
              <a:spcBef>
                <a:spcPts val="1400"/>
              </a:spcBef>
            </a:pPr>
            <a:r>
              <a:rPr lang="en-US" sz="1200" dirty="0"/>
              <a:t>Color coded by booster version</a:t>
            </a:r>
          </a:p>
          <a:p>
            <a:pPr lvl="1">
              <a:lnSpc>
                <a:spcPct val="100000"/>
              </a:lnSpc>
              <a:spcBef>
                <a:spcPts val="1400"/>
              </a:spcBef>
            </a:pPr>
            <a:r>
              <a:rPr lang="en-US" sz="1200" dirty="0"/>
              <a:t>With range slider for limiting payload amount</a:t>
            </a:r>
          </a:p>
          <a:p>
            <a:pPr>
              <a:lnSpc>
                <a:spcPct val="100000"/>
              </a:lnSpc>
              <a:spcBef>
                <a:spcPts val="1400"/>
              </a:spcBef>
            </a:pPr>
            <a:r>
              <a:rPr lang="en-US" sz="1600" dirty="0"/>
              <a:t>Drop-down menu to choose between all sites and individual launch sites</a:t>
            </a:r>
          </a:p>
          <a:p>
            <a:pPr>
              <a:lnSpc>
                <a:spcPct val="100000"/>
              </a:lnSpc>
              <a:spcBef>
                <a:spcPts val="1400"/>
              </a:spcBef>
            </a:pPr>
            <a:endParaRPr lang="en-US" sz="1600" dirty="0"/>
          </a:p>
          <a:p>
            <a:pPr>
              <a:lnSpc>
                <a:spcPct val="100000"/>
              </a:lnSpc>
              <a:spcBef>
                <a:spcPts val="1400"/>
              </a:spcBef>
            </a:pPr>
            <a:r>
              <a:rPr lang="en-US" sz="1600" dirty="0">
                <a:solidFill>
                  <a:srgbClr val="0B49CB"/>
                </a:solidFill>
              </a:rPr>
              <a:t>GitHub</a:t>
            </a:r>
            <a:r>
              <a:rPr lang="en-US" sz="1600" dirty="0"/>
              <a:t>: https://github.com/skarakepelis/edX_DS_Capstone_Project/blob/main/Module%203%20-%20Interactive%20Visual%20Analytics%20and%20Dashboard/spacex_dash_app.py</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rgbClr val="0B49CB"/>
                </a:solidFill>
                <a:latin typeface="+mj-lt"/>
                <a:ea typeface="+mj-ea"/>
                <a:cs typeface="+mj-cs"/>
              </a:rPr>
              <a:t>Predictive Analysis (Classification)</a:t>
            </a:r>
          </a:p>
        </p:txBody>
      </p:sp>
      <p:pic>
        <p:nvPicPr>
          <p:cNvPr id="6" name="Picture 5" descr="A screenshot of a computer&#10;&#10;Description automatically generated">
            <a:extLst>
              <a:ext uri="{FF2B5EF4-FFF2-40B4-BE49-F238E27FC236}">
                <a16:creationId xmlns:a16="http://schemas.microsoft.com/office/drawing/2014/main" id="{40419FB6-55EC-EC12-58EC-1DB27F4C2DC2}"/>
              </a:ext>
            </a:extLst>
          </p:cNvPr>
          <p:cNvPicPr>
            <a:picLocks noChangeAspect="1"/>
          </p:cNvPicPr>
          <p:nvPr/>
        </p:nvPicPr>
        <p:blipFill>
          <a:blip r:embed="rId2"/>
          <a:stretch>
            <a:fillRect/>
          </a:stretch>
        </p:blipFill>
        <p:spPr>
          <a:xfrm>
            <a:off x="889439" y="1845426"/>
            <a:ext cx="10410068" cy="4450303"/>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472A93FC-553C-6CF4-2405-E2CE03041C9D}"/>
              </a:ext>
            </a:extLst>
          </p:cNvPr>
          <p:cNvPicPr>
            <a:picLocks noChangeAspect="1"/>
          </p:cNvPicPr>
          <p:nvPr/>
        </p:nvPicPr>
        <p:blipFill>
          <a:blip r:embed="rId4"/>
          <a:stretch>
            <a:fillRect/>
          </a:stretch>
        </p:blipFill>
        <p:spPr>
          <a:xfrm>
            <a:off x="841125" y="3375714"/>
            <a:ext cx="5458587" cy="294363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8882FE4-71EB-9811-48FE-9C5D03C50E0B}"/>
              </a:ext>
            </a:extLst>
          </p:cNvPr>
          <p:cNvPicPr>
            <a:picLocks noChangeAspect="1"/>
          </p:cNvPicPr>
          <p:nvPr/>
        </p:nvPicPr>
        <p:blipFill>
          <a:blip r:embed="rId3"/>
          <a:stretch>
            <a:fillRect/>
          </a:stretch>
        </p:blipFill>
        <p:spPr>
          <a:xfrm>
            <a:off x="770011" y="1678034"/>
            <a:ext cx="10687680" cy="3562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1B65FF0-1BA7-C594-9133-2AB76C07B069}"/>
              </a:ext>
            </a:extLst>
          </p:cNvPr>
          <p:cNvPicPr>
            <a:picLocks noChangeAspect="1"/>
          </p:cNvPicPr>
          <p:nvPr/>
        </p:nvPicPr>
        <p:blipFill>
          <a:blip r:embed="rId3"/>
          <a:stretch>
            <a:fillRect/>
          </a:stretch>
        </p:blipFill>
        <p:spPr>
          <a:xfrm>
            <a:off x="770011" y="1624108"/>
            <a:ext cx="10561710" cy="34984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A4E7826-282D-B535-7D54-C159FC127BF0}"/>
              </a:ext>
            </a:extLst>
          </p:cNvPr>
          <p:cNvPicPr>
            <a:picLocks noChangeAspect="1"/>
          </p:cNvPicPr>
          <p:nvPr/>
        </p:nvPicPr>
        <p:blipFill>
          <a:blip r:embed="rId3"/>
          <a:stretch>
            <a:fillRect/>
          </a:stretch>
        </p:blipFill>
        <p:spPr>
          <a:xfrm>
            <a:off x="3395897" y="1608547"/>
            <a:ext cx="5263828" cy="417306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47906D6-1EEF-E523-AA6B-E00F43BE6D8D}"/>
              </a:ext>
            </a:extLst>
          </p:cNvPr>
          <p:cNvPicPr>
            <a:picLocks noChangeAspect="1"/>
          </p:cNvPicPr>
          <p:nvPr/>
        </p:nvPicPr>
        <p:blipFill>
          <a:blip r:embed="rId3"/>
          <a:stretch>
            <a:fillRect/>
          </a:stretch>
        </p:blipFill>
        <p:spPr>
          <a:xfrm>
            <a:off x="770011" y="1578180"/>
            <a:ext cx="10617455" cy="337727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839B977-61D5-FCE6-8376-BED60B53CF9F}"/>
              </a:ext>
            </a:extLst>
          </p:cNvPr>
          <p:cNvPicPr>
            <a:picLocks noChangeAspect="1"/>
          </p:cNvPicPr>
          <p:nvPr/>
        </p:nvPicPr>
        <p:blipFill>
          <a:blip r:embed="rId3"/>
          <a:stretch>
            <a:fillRect/>
          </a:stretch>
        </p:blipFill>
        <p:spPr>
          <a:xfrm>
            <a:off x="770010" y="1660990"/>
            <a:ext cx="10582543" cy="3304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E78F230-A0B1-EF5D-8749-F0AAD1F77AE4}"/>
              </a:ext>
            </a:extLst>
          </p:cNvPr>
          <p:cNvPicPr>
            <a:picLocks noChangeAspect="1"/>
          </p:cNvPicPr>
          <p:nvPr/>
        </p:nvPicPr>
        <p:blipFill>
          <a:blip r:embed="rId3"/>
          <a:stretch>
            <a:fillRect/>
          </a:stretch>
        </p:blipFill>
        <p:spPr>
          <a:xfrm>
            <a:off x="2876740" y="1406013"/>
            <a:ext cx="6438520" cy="473322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33151E7-B29D-C691-6009-8E65CA9C8F96}"/>
              </a:ext>
            </a:extLst>
          </p:cNvPr>
          <p:cNvPicPr>
            <a:picLocks noChangeAspect="1"/>
          </p:cNvPicPr>
          <p:nvPr/>
        </p:nvPicPr>
        <p:blipFill>
          <a:blip r:embed="rId3"/>
          <a:stretch>
            <a:fillRect/>
          </a:stretch>
        </p:blipFill>
        <p:spPr>
          <a:xfrm>
            <a:off x="770010" y="1806812"/>
            <a:ext cx="4500079" cy="346573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643F8A7B-3097-8027-2E9E-16770EB9067D}"/>
              </a:ext>
            </a:extLst>
          </p:cNvPr>
          <p:cNvPicPr>
            <a:picLocks noChangeAspect="1"/>
          </p:cNvPicPr>
          <p:nvPr/>
        </p:nvPicPr>
        <p:blipFill>
          <a:blip r:embed="rId3"/>
          <a:stretch>
            <a:fillRect/>
          </a:stretch>
        </p:blipFill>
        <p:spPr>
          <a:xfrm>
            <a:off x="770011" y="1503712"/>
            <a:ext cx="9632518" cy="425370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527D61B-2200-B89B-8FA6-EEA8FFBC17D6}"/>
              </a:ext>
            </a:extLst>
          </p:cNvPr>
          <p:cNvPicPr>
            <a:picLocks noChangeAspect="1"/>
          </p:cNvPicPr>
          <p:nvPr/>
        </p:nvPicPr>
        <p:blipFill>
          <a:blip r:embed="rId3"/>
          <a:stretch>
            <a:fillRect/>
          </a:stretch>
        </p:blipFill>
        <p:spPr>
          <a:xfrm>
            <a:off x="770011" y="1699002"/>
            <a:ext cx="3747290" cy="23420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613882F-E44C-E5A9-1D17-1F3A3340A924}"/>
              </a:ext>
            </a:extLst>
          </p:cNvPr>
          <p:cNvPicPr>
            <a:picLocks noChangeAspect="1"/>
          </p:cNvPicPr>
          <p:nvPr/>
        </p:nvPicPr>
        <p:blipFill>
          <a:blip r:embed="rId3"/>
          <a:stretch>
            <a:fillRect/>
          </a:stretch>
        </p:blipFill>
        <p:spPr>
          <a:xfrm>
            <a:off x="770011" y="1773819"/>
            <a:ext cx="4374525" cy="230656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C41F48B-79DC-2857-E030-A2C99AEBEAF6}"/>
              </a:ext>
            </a:extLst>
          </p:cNvPr>
          <p:cNvPicPr>
            <a:picLocks noChangeAspect="1"/>
          </p:cNvPicPr>
          <p:nvPr/>
        </p:nvPicPr>
        <p:blipFill>
          <a:blip r:embed="rId3"/>
          <a:stretch>
            <a:fillRect/>
          </a:stretch>
        </p:blipFill>
        <p:spPr>
          <a:xfrm>
            <a:off x="770011" y="1738947"/>
            <a:ext cx="5091665" cy="22529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4129548" y="1587933"/>
            <a:ext cx="7328424" cy="463845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400" dirty="0" err="1"/>
              <a:t>SpaceY</a:t>
            </a:r>
            <a:r>
              <a:rPr lang="en-US" sz="2400" dirty="0"/>
              <a:t> is a new commercial rocket launch provider who wants to bid against SpaceX. </a:t>
            </a:r>
          </a:p>
          <a:p>
            <a:pPr>
              <a:lnSpc>
                <a:spcPct val="100000"/>
              </a:lnSpc>
              <a:spcBef>
                <a:spcPts val="1400"/>
              </a:spcBef>
            </a:pPr>
            <a:r>
              <a:rPr lang="en-US" sz="2400" dirty="0"/>
              <a:t>SpaceX advertises launch services starting at $62 million for missions that allow some fuel to be reserved for landing the 1st stage rocket booster, so that it can be reused.</a:t>
            </a:r>
          </a:p>
          <a:p>
            <a:pPr>
              <a:lnSpc>
                <a:spcPct val="100000"/>
              </a:lnSpc>
              <a:spcBef>
                <a:spcPts val="1400"/>
              </a:spcBef>
            </a:pPr>
            <a:r>
              <a:rPr lang="en-US" sz="2400" dirty="0"/>
              <a:t>SpaceX public statements indicate a 1st stage Falcon 9 booster to cost upwards of $15 million to build without including R&amp;D cost recoupment or profit margin.</a:t>
            </a:r>
          </a:p>
          <a:p>
            <a:pPr>
              <a:lnSpc>
                <a:spcPct val="100000"/>
              </a:lnSpc>
              <a:spcBef>
                <a:spcPts val="1400"/>
              </a:spcBef>
            </a:pPr>
            <a:r>
              <a:rPr lang="en-US" sz="2400" dirty="0"/>
              <a:t>Given mission parameters such as payload mass and desired orbit, the models produced in this report were able to predict the first stage rocket booster landing successfully with an accuracy level of 83.3%.</a:t>
            </a:r>
          </a:p>
          <a:p>
            <a:pPr>
              <a:lnSpc>
                <a:spcPct val="100000"/>
              </a:lnSpc>
              <a:spcBef>
                <a:spcPts val="1400"/>
              </a:spcBef>
            </a:pPr>
            <a:r>
              <a:rPr lang="en-US" sz="2400" dirty="0"/>
              <a:t>As a result, </a:t>
            </a:r>
            <a:r>
              <a:rPr lang="en-US" sz="2400" dirty="0" err="1"/>
              <a:t>SpaceY</a:t>
            </a:r>
            <a:r>
              <a:rPr lang="en-US" sz="2400" dirty="0"/>
              <a:t> will be able to make more informed bids against SpaceX by using 1st stage landing predictions as a proxy for the cost of a launch.</a:t>
            </a:r>
            <a:endParaRPr lang="en-US" sz="3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3" name="Picture 2">
            <a:extLst>
              <a:ext uri="{FF2B5EF4-FFF2-40B4-BE49-F238E27FC236}">
                <a16:creationId xmlns:a16="http://schemas.microsoft.com/office/drawing/2014/main" id="{09227743-6C83-23C9-AF7B-416B60E5F0E6}"/>
              </a:ext>
            </a:extLst>
          </p:cNvPr>
          <p:cNvPicPr>
            <a:picLocks noChangeAspect="1"/>
          </p:cNvPicPr>
          <p:nvPr/>
        </p:nvPicPr>
        <p:blipFill>
          <a:blip r:embed="rId3"/>
          <a:stretch>
            <a:fillRect/>
          </a:stretch>
        </p:blipFill>
        <p:spPr>
          <a:xfrm>
            <a:off x="734028" y="1615312"/>
            <a:ext cx="3124636" cy="418205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F7A5331-30BD-3E96-4F78-6179D92B5B03}"/>
              </a:ext>
            </a:extLst>
          </p:cNvPr>
          <p:cNvPicPr>
            <a:picLocks noChangeAspect="1"/>
          </p:cNvPicPr>
          <p:nvPr/>
        </p:nvPicPr>
        <p:blipFill>
          <a:blip r:embed="rId3"/>
          <a:stretch>
            <a:fillRect/>
          </a:stretch>
        </p:blipFill>
        <p:spPr>
          <a:xfrm>
            <a:off x="734028" y="1341672"/>
            <a:ext cx="3525175" cy="497767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D44816F-1969-B845-DAD5-47D75B439643}"/>
              </a:ext>
            </a:extLst>
          </p:cNvPr>
          <p:cNvPicPr>
            <a:picLocks noChangeAspect="1"/>
          </p:cNvPicPr>
          <p:nvPr/>
        </p:nvPicPr>
        <p:blipFill>
          <a:blip r:embed="rId3"/>
          <a:stretch>
            <a:fillRect/>
          </a:stretch>
        </p:blipFill>
        <p:spPr>
          <a:xfrm>
            <a:off x="770011" y="1810179"/>
            <a:ext cx="5534797" cy="266737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BF8C64C-32EA-454B-BBBC-FF97A1B83444}"/>
              </a:ext>
            </a:extLst>
          </p:cNvPr>
          <p:cNvPicPr>
            <a:picLocks noChangeAspect="1"/>
          </p:cNvPicPr>
          <p:nvPr/>
        </p:nvPicPr>
        <p:blipFill>
          <a:blip r:embed="rId3"/>
          <a:stretch>
            <a:fillRect/>
          </a:stretch>
        </p:blipFill>
        <p:spPr>
          <a:xfrm>
            <a:off x="734028" y="1340813"/>
            <a:ext cx="2438740" cy="527758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pic>
        <p:nvPicPr>
          <p:cNvPr id="8" name="Picture 7">
            <a:extLst>
              <a:ext uri="{FF2B5EF4-FFF2-40B4-BE49-F238E27FC236}">
                <a16:creationId xmlns:a16="http://schemas.microsoft.com/office/drawing/2014/main" id="{7F6670CC-CA7C-9F8B-FDDC-A4E118AB39A3}"/>
              </a:ext>
            </a:extLst>
          </p:cNvPr>
          <p:cNvPicPr>
            <a:picLocks noChangeAspect="1"/>
          </p:cNvPicPr>
          <p:nvPr/>
        </p:nvPicPr>
        <p:blipFill>
          <a:blip r:embed="rId3"/>
          <a:stretch>
            <a:fillRect/>
          </a:stretch>
        </p:blipFill>
        <p:spPr>
          <a:xfrm>
            <a:off x="770011" y="1461813"/>
            <a:ext cx="5430008" cy="3934374"/>
          </a:xfrm>
          <a:prstGeom prst="rect">
            <a:avLst/>
          </a:prstGeom>
        </p:spPr>
      </p:pic>
      <p:pic>
        <p:nvPicPr>
          <p:cNvPr id="10" name="Picture 9">
            <a:extLst>
              <a:ext uri="{FF2B5EF4-FFF2-40B4-BE49-F238E27FC236}">
                <a16:creationId xmlns:a16="http://schemas.microsoft.com/office/drawing/2014/main" id="{C21E861A-3416-BF42-901F-19C78320EDF2}"/>
              </a:ext>
            </a:extLst>
          </p:cNvPr>
          <p:cNvPicPr>
            <a:picLocks noChangeAspect="1"/>
          </p:cNvPicPr>
          <p:nvPr/>
        </p:nvPicPr>
        <p:blipFill>
          <a:blip r:embed="rId4"/>
          <a:stretch>
            <a:fillRect/>
          </a:stretch>
        </p:blipFill>
        <p:spPr>
          <a:xfrm>
            <a:off x="6228266" y="2215348"/>
            <a:ext cx="4973011" cy="242730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112D5B5-F0CA-96B7-3C0D-DD0567CC376B}"/>
              </a:ext>
            </a:extLst>
          </p:cNvPr>
          <p:cNvPicPr>
            <a:picLocks noChangeAspect="1"/>
          </p:cNvPicPr>
          <p:nvPr/>
        </p:nvPicPr>
        <p:blipFill>
          <a:blip r:embed="rId3"/>
          <a:stretch>
            <a:fillRect/>
          </a:stretch>
        </p:blipFill>
        <p:spPr>
          <a:xfrm>
            <a:off x="770011" y="1676725"/>
            <a:ext cx="5239481" cy="41534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Analysis (1/3)</a:t>
            </a:r>
          </a:p>
        </p:txBody>
      </p:sp>
      <p:pic>
        <p:nvPicPr>
          <p:cNvPr id="6" name="Picture 5">
            <a:extLst>
              <a:ext uri="{FF2B5EF4-FFF2-40B4-BE49-F238E27FC236}">
                <a16:creationId xmlns:a16="http://schemas.microsoft.com/office/drawing/2014/main" id="{EEE01BF2-9232-85F7-E67C-640E67623224}"/>
              </a:ext>
            </a:extLst>
          </p:cNvPr>
          <p:cNvPicPr>
            <a:picLocks noChangeAspect="1"/>
          </p:cNvPicPr>
          <p:nvPr/>
        </p:nvPicPr>
        <p:blipFill>
          <a:blip r:embed="rId3"/>
          <a:stretch>
            <a:fillRect/>
          </a:stretch>
        </p:blipFill>
        <p:spPr>
          <a:xfrm>
            <a:off x="1417067" y="1632396"/>
            <a:ext cx="9221487" cy="468695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Analysis (2/3)</a:t>
            </a:r>
          </a:p>
        </p:txBody>
      </p:sp>
      <p:pic>
        <p:nvPicPr>
          <p:cNvPr id="4" name="Picture 3">
            <a:extLst>
              <a:ext uri="{FF2B5EF4-FFF2-40B4-BE49-F238E27FC236}">
                <a16:creationId xmlns:a16="http://schemas.microsoft.com/office/drawing/2014/main" id="{C8E47312-4104-1D53-0AAE-1A6E17345120}"/>
              </a:ext>
            </a:extLst>
          </p:cNvPr>
          <p:cNvPicPr>
            <a:picLocks noChangeAspect="1"/>
          </p:cNvPicPr>
          <p:nvPr/>
        </p:nvPicPr>
        <p:blipFill>
          <a:blip r:embed="rId3"/>
          <a:stretch>
            <a:fillRect/>
          </a:stretch>
        </p:blipFill>
        <p:spPr>
          <a:xfrm>
            <a:off x="2047310" y="1622870"/>
            <a:ext cx="8097380" cy="46964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Analysis (3/3)</a:t>
            </a:r>
          </a:p>
        </p:txBody>
      </p:sp>
      <p:pic>
        <p:nvPicPr>
          <p:cNvPr id="4" name="Picture 3">
            <a:extLst>
              <a:ext uri="{FF2B5EF4-FFF2-40B4-BE49-F238E27FC236}">
                <a16:creationId xmlns:a16="http://schemas.microsoft.com/office/drawing/2014/main" id="{E762DB08-9DC8-79C2-54A3-18C619A2E39E}"/>
              </a:ext>
            </a:extLst>
          </p:cNvPr>
          <p:cNvPicPr>
            <a:picLocks noChangeAspect="1"/>
          </p:cNvPicPr>
          <p:nvPr/>
        </p:nvPicPr>
        <p:blipFill>
          <a:blip r:embed="rId3"/>
          <a:stretch>
            <a:fillRect/>
          </a:stretch>
        </p:blipFill>
        <p:spPr>
          <a:xfrm>
            <a:off x="2419899" y="1630797"/>
            <a:ext cx="7352202" cy="43947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p:cNvSpPr txBox="1"/>
          <p:nvPr/>
        </p:nvSpPr>
        <p:spPr>
          <a:xfrm>
            <a:off x="5797132" y="1658211"/>
            <a:ext cx="5660840" cy="436736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400" dirty="0"/>
              <a:t>SpaceX advertises Falcon 9 rocket launches with a cost of 62 million dollars when the first stage of their rockets can be reused.</a:t>
            </a:r>
          </a:p>
          <a:p>
            <a:pPr>
              <a:spcBef>
                <a:spcPts val="1400"/>
              </a:spcBef>
            </a:pPr>
            <a:r>
              <a:rPr lang="en-US" sz="2400" dirty="0"/>
              <a:t>The first stage is estimated to cost upwards of 15 million to build without including R&amp;D cost recoupment or profit margin. </a:t>
            </a:r>
          </a:p>
          <a:p>
            <a:pPr>
              <a:spcBef>
                <a:spcPts val="1400"/>
              </a:spcBef>
            </a:pPr>
            <a:r>
              <a:rPr lang="en-US" sz="2400" dirty="0"/>
              <a:t> Sometimes SpaceX will sacrifice the first stage due to mission parameters such as payload, orbit, and customer.</a:t>
            </a:r>
          </a:p>
          <a:p>
            <a:pPr>
              <a:spcBef>
                <a:spcPts val="1400"/>
              </a:spcBef>
            </a:pPr>
            <a:r>
              <a:rPr lang="en-US" sz="2400" dirty="0"/>
              <a:t>Therefore, this report aims to accurately predict the likelihood of the first stage rocket landing successfully as a proxy for the cost of a launch.</a:t>
            </a:r>
            <a:endParaRPr lang="en-US" sz="3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59A2AC06-04A1-B4FE-745B-0C7BCF2E61FD}"/>
              </a:ext>
            </a:extLst>
          </p:cNvPr>
          <p:cNvPicPr>
            <a:picLocks noChangeAspect="1"/>
          </p:cNvPicPr>
          <p:nvPr/>
        </p:nvPicPr>
        <p:blipFill>
          <a:blip r:embed="rId3"/>
          <a:stretch>
            <a:fillRect/>
          </a:stretch>
        </p:blipFill>
        <p:spPr>
          <a:xfrm>
            <a:off x="828068" y="1794664"/>
            <a:ext cx="4715533" cy="26197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 All Sites</a:t>
            </a:r>
          </a:p>
        </p:txBody>
      </p:sp>
      <p:pic>
        <p:nvPicPr>
          <p:cNvPr id="4" name="Picture 3">
            <a:extLst>
              <a:ext uri="{FF2B5EF4-FFF2-40B4-BE49-F238E27FC236}">
                <a16:creationId xmlns:a16="http://schemas.microsoft.com/office/drawing/2014/main" id="{458C321B-93DA-FA78-1D30-1D2A9574E3D8}"/>
              </a:ext>
            </a:extLst>
          </p:cNvPr>
          <p:cNvPicPr>
            <a:picLocks noChangeAspect="1"/>
          </p:cNvPicPr>
          <p:nvPr/>
        </p:nvPicPr>
        <p:blipFill>
          <a:blip r:embed="rId3"/>
          <a:stretch>
            <a:fillRect/>
          </a:stretch>
        </p:blipFill>
        <p:spPr>
          <a:xfrm>
            <a:off x="1317041" y="1527606"/>
            <a:ext cx="9421540" cy="479174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 KSC LC-39A</a:t>
            </a:r>
          </a:p>
        </p:txBody>
      </p:sp>
      <p:pic>
        <p:nvPicPr>
          <p:cNvPr id="4" name="Picture 3">
            <a:extLst>
              <a:ext uri="{FF2B5EF4-FFF2-40B4-BE49-F238E27FC236}">
                <a16:creationId xmlns:a16="http://schemas.microsoft.com/office/drawing/2014/main" id="{16E1D097-A308-530B-BA03-A8805D3BC33F}"/>
              </a:ext>
            </a:extLst>
          </p:cNvPr>
          <p:cNvPicPr>
            <a:picLocks noChangeAspect="1"/>
          </p:cNvPicPr>
          <p:nvPr/>
        </p:nvPicPr>
        <p:blipFill>
          <a:blip r:embed="rId3"/>
          <a:stretch>
            <a:fillRect/>
          </a:stretch>
        </p:blipFill>
        <p:spPr>
          <a:xfrm>
            <a:off x="1278936" y="1406069"/>
            <a:ext cx="9497750" cy="482032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SpaceX Launch Records Dashboard – Payload vs Launch Outcome</a:t>
            </a:r>
          </a:p>
        </p:txBody>
      </p:sp>
      <p:pic>
        <p:nvPicPr>
          <p:cNvPr id="4" name="Picture 3">
            <a:extLst>
              <a:ext uri="{FF2B5EF4-FFF2-40B4-BE49-F238E27FC236}">
                <a16:creationId xmlns:a16="http://schemas.microsoft.com/office/drawing/2014/main" id="{C262CC3D-6D18-4A4D-B228-9D4C19AD5814}"/>
              </a:ext>
            </a:extLst>
          </p:cNvPr>
          <p:cNvPicPr>
            <a:picLocks noChangeAspect="1"/>
          </p:cNvPicPr>
          <p:nvPr/>
        </p:nvPicPr>
        <p:blipFill>
          <a:blip r:embed="rId3"/>
          <a:stretch>
            <a:fillRect/>
          </a:stretch>
        </p:blipFill>
        <p:spPr>
          <a:xfrm>
            <a:off x="1312278" y="1377490"/>
            <a:ext cx="9431066" cy="484890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F826580-E77D-BFDE-4E22-431FE937E215}"/>
              </a:ext>
            </a:extLst>
          </p:cNvPr>
          <p:cNvPicPr>
            <a:picLocks noChangeAspect="1"/>
          </p:cNvPicPr>
          <p:nvPr/>
        </p:nvPicPr>
        <p:blipFill>
          <a:blip r:embed="rId3"/>
          <a:stretch>
            <a:fillRect/>
          </a:stretch>
        </p:blipFill>
        <p:spPr>
          <a:xfrm>
            <a:off x="1326567" y="1837142"/>
            <a:ext cx="9402487" cy="3734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type="body" sz="half" idx="4294967295"/>
          </p:nvPr>
        </p:nvSpPr>
        <p:spPr>
          <a:xfrm>
            <a:off x="5692877" y="1455172"/>
            <a:ext cx="5592734" cy="44933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Pretty much all the models return an accuracy score of 83.33%</a:t>
            </a:r>
          </a:p>
          <a:p>
            <a:pPr>
              <a:lnSpc>
                <a:spcPct val="100000"/>
              </a:lnSpc>
              <a:spcBef>
                <a:spcPts val="1400"/>
              </a:spcBef>
            </a:pPr>
            <a:r>
              <a:rPr lang="en-US" sz="2200" dirty="0">
                <a:solidFill>
                  <a:schemeClr val="accent3">
                    <a:lumMod val="25000"/>
                  </a:schemeClr>
                </a:solidFill>
                <a:latin typeface="Abadi" panose="020B0604020104020204" pitchFamily="34" charset="0"/>
              </a:rPr>
              <a:t>The major problem is false positives as evidenced by the models, incorrectly predicting the first stage booster to land in 3/18 samples in the test set</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166CA5B-AF15-86B6-8A03-C0295E08399A}"/>
              </a:ext>
            </a:extLst>
          </p:cNvPr>
          <p:cNvPicPr>
            <a:picLocks noChangeAspect="1"/>
          </p:cNvPicPr>
          <p:nvPr/>
        </p:nvPicPr>
        <p:blipFill>
          <a:blip r:embed="rId3"/>
          <a:stretch>
            <a:fillRect/>
          </a:stretch>
        </p:blipFill>
        <p:spPr>
          <a:xfrm>
            <a:off x="770011" y="1563328"/>
            <a:ext cx="4726787" cy="40439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75054"/>
            <a:ext cx="10515600" cy="4351338"/>
          </a:xfrm>
          <a:prstGeom prst="rect">
            <a:avLst/>
          </a:prstGeom>
        </p:spPr>
        <p:txBody>
          <a:bodyPr>
            <a:normAutofit fontScale="70000" lnSpcReduction="20000"/>
          </a:bodyPr>
          <a:lstStyle/>
          <a:p>
            <a:pPr>
              <a:lnSpc>
                <a:spcPct val="100000"/>
              </a:lnSpc>
              <a:spcBef>
                <a:spcPts val="600"/>
              </a:spcBef>
            </a:pPr>
            <a:r>
              <a:rPr lang="en-US" sz="2200" dirty="0">
                <a:solidFill>
                  <a:schemeClr val="accent3">
                    <a:lumMod val="25000"/>
                  </a:schemeClr>
                </a:solidFill>
                <a:latin typeface="Abadi" panose="020B0604020104020204" pitchFamily="34" charset="0"/>
              </a:rPr>
              <a:t>Using the models from this report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predict when SpaceX will successfully land the 1st</a:t>
            </a:r>
          </a:p>
          <a:p>
            <a:pPr marL="0" indent="0">
              <a:lnSpc>
                <a:spcPct val="100000"/>
              </a:lnSpc>
              <a:spcBef>
                <a:spcPts val="600"/>
              </a:spcBef>
              <a:buNone/>
            </a:pPr>
            <a:r>
              <a:rPr lang="en-US" sz="2200" dirty="0">
                <a:solidFill>
                  <a:schemeClr val="accent3">
                    <a:lumMod val="25000"/>
                  </a:schemeClr>
                </a:solidFill>
                <a:latin typeface="Abadi" panose="020B0604020104020204" pitchFamily="34" charset="0"/>
              </a:rPr>
              <a:t>stage booster with 83.3% accuracy</a:t>
            </a:r>
          </a:p>
          <a:p>
            <a:pPr>
              <a:lnSpc>
                <a:spcPct val="100000"/>
              </a:lnSpc>
              <a:spcBef>
                <a:spcPts val="600"/>
              </a:spcBef>
            </a:pPr>
            <a:r>
              <a:rPr lang="en-US" sz="2200" dirty="0">
                <a:solidFill>
                  <a:schemeClr val="accent3">
                    <a:lumMod val="25000"/>
                  </a:schemeClr>
                </a:solidFill>
                <a:latin typeface="Abadi" panose="020B0604020104020204" pitchFamily="34" charset="0"/>
              </a:rPr>
              <a:t>SpaceX public statements indicate the 1st stage booster costs upwards of $15 million to build</a:t>
            </a:r>
          </a:p>
          <a:p>
            <a:pPr>
              <a:lnSpc>
                <a:spcPct val="100000"/>
              </a:lnSpc>
              <a:spcBef>
                <a:spcPts val="600"/>
              </a:spcBef>
            </a:pPr>
            <a:r>
              <a:rPr lang="en-US" sz="2200" dirty="0">
                <a:solidFill>
                  <a:schemeClr val="accent3">
                    <a:lumMod val="25000"/>
                  </a:schemeClr>
                </a:solidFill>
                <a:latin typeface="Abadi" panose="020B0604020104020204" pitchFamily="34" charset="0"/>
              </a:rPr>
              <a:t>This will enable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to make more informed bids against SpaceX, since they will have a good</a:t>
            </a:r>
          </a:p>
          <a:p>
            <a:pPr marL="0" indent="0">
              <a:lnSpc>
                <a:spcPct val="100000"/>
              </a:lnSpc>
              <a:spcBef>
                <a:spcPts val="600"/>
              </a:spcBef>
              <a:buNone/>
            </a:pPr>
            <a:r>
              <a:rPr lang="en-US" sz="2200" dirty="0">
                <a:solidFill>
                  <a:schemeClr val="accent3">
                    <a:lumMod val="25000"/>
                  </a:schemeClr>
                </a:solidFill>
                <a:latin typeface="Abadi" panose="020B0604020104020204" pitchFamily="34" charset="0"/>
              </a:rPr>
              <a:t>idea when to expect the SpaceX bid to include the cost of a sacrificed 1st stage booster</a:t>
            </a:r>
          </a:p>
          <a:p>
            <a:pPr>
              <a:lnSpc>
                <a:spcPct val="100000"/>
              </a:lnSpc>
              <a:spcBef>
                <a:spcPts val="600"/>
              </a:spcBef>
            </a:pPr>
            <a:r>
              <a:rPr lang="en-US" sz="2200" dirty="0">
                <a:solidFill>
                  <a:schemeClr val="accent3">
                    <a:lumMod val="25000"/>
                  </a:schemeClr>
                </a:solidFill>
                <a:latin typeface="Abadi" panose="020B0604020104020204" pitchFamily="34" charset="0"/>
              </a:rPr>
              <a:t>With a list price of $62 million per launch, sacrificing the $15+ million 1st stage, would put the</a:t>
            </a:r>
          </a:p>
          <a:p>
            <a:pPr marL="0" indent="0">
              <a:lnSpc>
                <a:spcPct val="100000"/>
              </a:lnSpc>
              <a:spcBef>
                <a:spcPts val="600"/>
              </a:spcBef>
              <a:buNone/>
            </a:pPr>
            <a:r>
              <a:rPr lang="en-US" sz="2200" dirty="0">
                <a:solidFill>
                  <a:schemeClr val="accent3">
                    <a:lumMod val="25000"/>
                  </a:schemeClr>
                </a:solidFill>
                <a:latin typeface="Abadi" panose="020B0604020104020204" pitchFamily="34" charset="0"/>
              </a:rPr>
              <a:t>SpaceX bid at upwards of $77 million</a:t>
            </a:r>
          </a:p>
          <a:p>
            <a:pPr>
              <a:lnSpc>
                <a:spcPct val="100000"/>
              </a:lnSpc>
              <a:spcBef>
                <a:spcPts val="600"/>
              </a:spcBef>
            </a:pPr>
            <a:r>
              <a:rPr lang="en-US" sz="2200" dirty="0">
                <a:solidFill>
                  <a:schemeClr val="accent3">
                    <a:lumMod val="25000"/>
                  </a:schemeClr>
                </a:solidFill>
                <a:latin typeface="Abadi" panose="020B0604020104020204" pitchFamily="34" charset="0"/>
              </a:rPr>
              <a:t>Biggest opportunities going forward to make even more informed bids:</a:t>
            </a:r>
          </a:p>
          <a:p>
            <a:pPr lvl="1">
              <a:lnSpc>
                <a:spcPct val="100000"/>
              </a:lnSpc>
              <a:spcBef>
                <a:spcPts val="600"/>
              </a:spcBef>
            </a:pPr>
            <a:r>
              <a:rPr lang="en-US" sz="1800" dirty="0">
                <a:solidFill>
                  <a:schemeClr val="accent3">
                    <a:lumMod val="25000"/>
                  </a:schemeClr>
                </a:solidFill>
                <a:latin typeface="Abadi" panose="020B0604020104020204" pitchFamily="34" charset="0"/>
              </a:rPr>
              <a:t>Freeze the best performing combination of model and hyperparameters and re-fit using the whole dataset</a:t>
            </a:r>
          </a:p>
          <a:p>
            <a:pPr marL="457200" lvl="1" indent="0">
              <a:lnSpc>
                <a:spcPct val="100000"/>
              </a:lnSpc>
              <a:spcBef>
                <a:spcPts val="600"/>
              </a:spcBef>
              <a:buNone/>
            </a:pPr>
            <a:r>
              <a:rPr lang="en-US" sz="1800" dirty="0">
                <a:solidFill>
                  <a:schemeClr val="accent3">
                    <a:lumMod val="25000"/>
                  </a:schemeClr>
                </a:solidFill>
                <a:latin typeface="Abadi" panose="020B0604020104020204" pitchFamily="34" charset="0"/>
              </a:rPr>
              <a:t>instead of just the training data</a:t>
            </a:r>
          </a:p>
          <a:p>
            <a:pPr lvl="2">
              <a:lnSpc>
                <a:spcPct val="100000"/>
              </a:lnSpc>
              <a:spcBef>
                <a:spcPts val="600"/>
              </a:spcBef>
            </a:pPr>
            <a:r>
              <a:rPr lang="en-US" sz="1400" dirty="0">
                <a:solidFill>
                  <a:schemeClr val="accent3">
                    <a:lumMod val="25000"/>
                  </a:schemeClr>
                </a:solidFill>
                <a:latin typeface="Abadi" panose="020B0604020104020204" pitchFamily="34" charset="0"/>
              </a:rPr>
              <a:t>Potentially better than using only part of the data to fit the model, but you would no longer be able to measure the accuracy of</a:t>
            </a:r>
          </a:p>
          <a:p>
            <a:pPr marL="914400" lvl="2" indent="0">
              <a:lnSpc>
                <a:spcPct val="100000"/>
              </a:lnSpc>
              <a:spcBef>
                <a:spcPts val="600"/>
              </a:spcBef>
              <a:buNone/>
            </a:pPr>
            <a:r>
              <a:rPr lang="en-US" sz="1400" dirty="0">
                <a:solidFill>
                  <a:schemeClr val="accent3">
                    <a:lumMod val="25000"/>
                  </a:schemeClr>
                </a:solidFill>
                <a:latin typeface="Abadi" panose="020B0604020104020204" pitchFamily="34" charset="0"/>
              </a:rPr>
              <a:t>the resulting model</a:t>
            </a:r>
          </a:p>
          <a:p>
            <a:pPr lvl="1">
              <a:lnSpc>
                <a:spcPct val="100000"/>
              </a:lnSpc>
              <a:spcBef>
                <a:spcPts val="600"/>
              </a:spcBef>
            </a:pPr>
            <a:r>
              <a:rPr lang="en-US" sz="1800" dirty="0">
                <a:solidFill>
                  <a:schemeClr val="accent3">
                    <a:lumMod val="25000"/>
                  </a:schemeClr>
                </a:solidFill>
                <a:latin typeface="Abadi" panose="020B0604020104020204" pitchFamily="34" charset="0"/>
              </a:rPr>
              <a:t>Incorporate additional launch data to the dataset and model as it becomes available</a:t>
            </a:r>
          </a:p>
          <a:p>
            <a:pPr lvl="1">
              <a:lnSpc>
                <a:spcPct val="100000"/>
              </a:lnSpc>
              <a:spcBef>
                <a:spcPts val="600"/>
              </a:spcBef>
            </a:pPr>
            <a:r>
              <a:rPr lang="en-US" sz="1800" dirty="0">
                <a:solidFill>
                  <a:schemeClr val="accent3">
                    <a:lumMod val="25000"/>
                  </a:schemeClr>
                </a:solidFill>
                <a:latin typeface="Abadi" panose="020B0604020104020204" pitchFamily="34" charset="0"/>
              </a:rPr>
              <a:t>Subdivide the current model into two models</a:t>
            </a:r>
          </a:p>
          <a:p>
            <a:pPr lvl="2">
              <a:lnSpc>
                <a:spcPct val="100000"/>
              </a:lnSpc>
              <a:spcBef>
                <a:spcPts val="600"/>
              </a:spcBef>
            </a:pPr>
            <a:r>
              <a:rPr lang="en-US" sz="1400" dirty="0">
                <a:solidFill>
                  <a:schemeClr val="accent3">
                    <a:lumMod val="25000"/>
                  </a:schemeClr>
                </a:solidFill>
                <a:latin typeface="Abadi" panose="020B0604020104020204" pitchFamily="34" charset="0"/>
              </a:rPr>
              <a:t>Predict if SpaceX will ATTEMPT to land the 1st stage</a:t>
            </a:r>
          </a:p>
          <a:p>
            <a:pPr lvl="2">
              <a:lnSpc>
                <a:spcPct val="100000"/>
              </a:lnSpc>
              <a:spcBef>
                <a:spcPts val="600"/>
              </a:spcBef>
            </a:pPr>
            <a:r>
              <a:rPr lang="en-US" sz="1400" dirty="0">
                <a:solidFill>
                  <a:schemeClr val="accent3">
                    <a:lumMod val="25000"/>
                  </a:schemeClr>
                </a:solidFill>
                <a:latin typeface="Abadi" panose="020B0604020104020204" pitchFamily="34" charset="0"/>
              </a:rPr>
              <a:t>Predict if SpaceX will SUCCEED in their attempt</a:t>
            </a:r>
          </a:p>
          <a:p>
            <a:pPr lvl="1">
              <a:lnSpc>
                <a:spcPct val="100000"/>
              </a:lnSpc>
              <a:spcBef>
                <a:spcPts val="600"/>
              </a:spcBef>
            </a:pPr>
            <a:r>
              <a:rPr lang="en-US" sz="1800" dirty="0">
                <a:solidFill>
                  <a:schemeClr val="accent3">
                    <a:lumMod val="25000"/>
                  </a:schemeClr>
                </a:solidFill>
                <a:latin typeface="Abadi" panose="020B0604020104020204" pitchFamily="34" charset="0"/>
              </a:rPr>
              <a:t>Create a related model that predicts if SpaceX will launch using a previously-flown 1st stage booster</a:t>
            </a:r>
          </a:p>
          <a:p>
            <a:pPr lvl="2">
              <a:lnSpc>
                <a:spcPct val="100000"/>
              </a:lnSpc>
              <a:spcBef>
                <a:spcPts val="600"/>
              </a:spcBef>
            </a:pPr>
            <a:r>
              <a:rPr lang="en-US" sz="1400" dirty="0">
                <a:solidFill>
                  <a:schemeClr val="accent3">
                    <a:lumMod val="25000"/>
                  </a:schemeClr>
                </a:solidFill>
                <a:latin typeface="Abadi" panose="020B0604020104020204" pitchFamily="34" charset="0"/>
              </a:rPr>
              <a:t>Would enable </a:t>
            </a:r>
            <a:r>
              <a:rPr lang="en-US" sz="1400" dirty="0" err="1">
                <a:solidFill>
                  <a:schemeClr val="accent3">
                    <a:lumMod val="25000"/>
                  </a:schemeClr>
                </a:solidFill>
                <a:latin typeface="Abadi" panose="020B0604020104020204" pitchFamily="34" charset="0"/>
              </a:rPr>
              <a:t>SpaceY</a:t>
            </a:r>
            <a:r>
              <a:rPr lang="en-US" sz="1400" dirty="0">
                <a:solidFill>
                  <a:schemeClr val="accent3">
                    <a:lumMod val="25000"/>
                  </a:schemeClr>
                </a:solidFill>
                <a:latin typeface="Abadi" panose="020B0604020104020204" pitchFamily="34" charset="0"/>
              </a:rPr>
              <a:t> to take into account when the SpaceX bid would likely include a discount</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fontScale="70000" lnSpcReduction="20000"/>
          </a:bodyPr>
          <a:lstStyle/>
          <a:p>
            <a:pPr>
              <a:lnSpc>
                <a:spcPct val="100000"/>
              </a:lnSpc>
              <a:spcBef>
                <a:spcPts val="600"/>
              </a:spcBef>
            </a:pPr>
            <a:r>
              <a:rPr lang="en-US" sz="2300" dirty="0"/>
              <a:t>Notebooks to recreate dataset, analysis, and models:</a:t>
            </a:r>
          </a:p>
          <a:p>
            <a:pPr marL="0" indent="0">
              <a:lnSpc>
                <a:spcPct val="100000"/>
              </a:lnSpc>
              <a:spcBef>
                <a:spcPts val="600"/>
              </a:spcBef>
              <a:buNone/>
            </a:pPr>
            <a:r>
              <a:rPr lang="en-US" sz="1600" dirty="0"/>
              <a:t>Module 1 - Capstone Introduction and Understanding the Datasets</a:t>
            </a:r>
          </a:p>
          <a:p>
            <a:pPr lvl="1">
              <a:lnSpc>
                <a:spcPct val="100000"/>
              </a:lnSpc>
              <a:spcBef>
                <a:spcPts val="600"/>
              </a:spcBef>
            </a:pPr>
            <a:r>
              <a:rPr lang="en-US" sz="1200" dirty="0">
                <a:hlinkClick r:id="rId4"/>
              </a:rPr>
              <a:t>https://github.com/skarakepelis/edX_DS_Capstone_Project/blob/main/Module%201%20-%20Capstone%20Introduction%20and%20Understanding%20the%20Datasets/jupyter-labs-spacex-data-collection-api.ipynb</a:t>
            </a:r>
            <a:endParaRPr lang="en-US" sz="1200" dirty="0"/>
          </a:p>
          <a:p>
            <a:pPr lvl="1">
              <a:lnSpc>
                <a:spcPct val="100000"/>
              </a:lnSpc>
              <a:spcBef>
                <a:spcPts val="600"/>
              </a:spcBef>
            </a:pPr>
            <a:r>
              <a:rPr lang="en-US" sz="1200" dirty="0">
                <a:hlinkClick r:id="rId5"/>
              </a:rPr>
              <a:t>https://github.com/skarakepelis/edX_DS_Capstone_Project/blob/main/Module%201%20-%20Capstone%20Introduction%20and%20Understanding%20the%20Datasets/jupyter-labs-webscraping.ipynb</a:t>
            </a:r>
            <a:endParaRPr lang="en-US" sz="1200" dirty="0"/>
          </a:p>
          <a:p>
            <a:pPr lvl="1">
              <a:lnSpc>
                <a:spcPct val="100000"/>
              </a:lnSpc>
              <a:spcBef>
                <a:spcPts val="600"/>
              </a:spcBef>
            </a:pPr>
            <a:r>
              <a:rPr lang="en-US" sz="1200" dirty="0">
                <a:hlinkClick r:id="rId6"/>
              </a:rPr>
              <a:t>https://github.com/skarakepelis/edX_DS_Capstone_Project/blob/main/Module%201%20-%20Capstone%20Introduction%20and%20Understanding%20the%20Datasets/labs-jupyter-spacex-data_wrangling_jupyterlite.jupyterlite.ipynb</a:t>
            </a:r>
            <a:endParaRPr lang="en-US" sz="1200" dirty="0"/>
          </a:p>
          <a:p>
            <a:pPr marL="0" indent="0">
              <a:lnSpc>
                <a:spcPct val="100000"/>
              </a:lnSpc>
              <a:spcBef>
                <a:spcPts val="600"/>
              </a:spcBef>
              <a:buNone/>
            </a:pPr>
            <a:r>
              <a:rPr lang="en-US" sz="1600" dirty="0"/>
              <a:t>Module 2 - Exploratory Data Analysis (EDA)</a:t>
            </a:r>
          </a:p>
          <a:p>
            <a:pPr lvl="1">
              <a:lnSpc>
                <a:spcPct val="100000"/>
              </a:lnSpc>
              <a:spcBef>
                <a:spcPts val="600"/>
              </a:spcBef>
            </a:pPr>
            <a:r>
              <a:rPr lang="en-US" sz="1200" dirty="0">
                <a:hlinkClick r:id="rId7"/>
              </a:rPr>
              <a:t>https://github.com/skarakepelis/edX_DS_Capstone_Project/blob/main/Module%202%20-%20Exploratory%20Data%20Analysis%20(EDA)/jupyter-labs-eda-dataviz.ipynb.jupyterlite.ipynb</a:t>
            </a:r>
            <a:endParaRPr lang="en-US" sz="1200" dirty="0"/>
          </a:p>
          <a:p>
            <a:pPr lvl="1">
              <a:lnSpc>
                <a:spcPct val="100000"/>
              </a:lnSpc>
              <a:spcBef>
                <a:spcPts val="600"/>
              </a:spcBef>
            </a:pPr>
            <a:r>
              <a:rPr lang="en-US" sz="1200" dirty="0">
                <a:hlinkClick r:id="rId8"/>
              </a:rPr>
              <a:t>https://github.com/skarakepelis/edX_DS_Capstone_Project/blob/main/Module%202%20-%20Exploratory%20Data%20Analysis%20(EDA)/jupyter-labs-eda-sql-edx_sqllite.ipynb</a:t>
            </a:r>
            <a:endParaRPr lang="en-US" sz="1200" dirty="0"/>
          </a:p>
          <a:p>
            <a:pPr marL="0" indent="0">
              <a:lnSpc>
                <a:spcPct val="100000"/>
              </a:lnSpc>
              <a:spcBef>
                <a:spcPts val="600"/>
              </a:spcBef>
              <a:buNone/>
            </a:pPr>
            <a:r>
              <a:rPr lang="en-US" sz="1600" dirty="0"/>
              <a:t>Module 3 - Interactive Visual Analytics and Dashboard</a:t>
            </a:r>
          </a:p>
          <a:p>
            <a:pPr lvl="1">
              <a:lnSpc>
                <a:spcPct val="100000"/>
              </a:lnSpc>
              <a:spcBef>
                <a:spcPts val="600"/>
              </a:spcBef>
            </a:pPr>
            <a:r>
              <a:rPr lang="en-US" sz="1200" dirty="0">
                <a:hlinkClick r:id="rId9"/>
              </a:rPr>
              <a:t>https://github.com/skarakepelis/edX_DS_Capstone_Project/blob/main/Module%203%20-%20Interactive%20Visual%20Analytics%20and%20Dashboard/lab_jupyter_launch_site_location.jupyterlite.ipynb</a:t>
            </a:r>
            <a:endParaRPr lang="en-US" sz="1200" dirty="0"/>
          </a:p>
          <a:p>
            <a:pPr lvl="1">
              <a:lnSpc>
                <a:spcPct val="100000"/>
              </a:lnSpc>
              <a:spcBef>
                <a:spcPts val="600"/>
              </a:spcBef>
            </a:pPr>
            <a:r>
              <a:rPr lang="en-US" sz="1200" dirty="0">
                <a:hlinkClick r:id="rId10"/>
              </a:rPr>
              <a:t>https://github.com/skarakepelis/edX_DS_Capstone_Project/blob/main/Module%203%20-%20Interactive%20Visual%20Analytics%20and%20Dashboard/spacex_dash_app.py</a:t>
            </a:r>
            <a:endParaRPr lang="en-US" sz="1200" dirty="0"/>
          </a:p>
          <a:p>
            <a:pPr marL="0" indent="0">
              <a:lnSpc>
                <a:spcPct val="100000"/>
              </a:lnSpc>
              <a:spcBef>
                <a:spcPts val="600"/>
              </a:spcBef>
              <a:buNone/>
            </a:pPr>
            <a:r>
              <a:rPr lang="en-US" sz="1600" dirty="0"/>
              <a:t>Module 4 - Predictive Analysis (Classification)</a:t>
            </a:r>
          </a:p>
          <a:p>
            <a:pPr lvl="1">
              <a:lnSpc>
                <a:spcPct val="100000"/>
              </a:lnSpc>
              <a:spcBef>
                <a:spcPts val="600"/>
              </a:spcBef>
            </a:pPr>
            <a:r>
              <a:rPr lang="en-US" sz="1200" dirty="0">
                <a:hlinkClick r:id="rId11"/>
              </a:rPr>
              <a:t>https://github.com/skarakepelis/edX_DS_Capstone_Project/blob/main/Module%204%20-%20Predictive%20Analysis%20(Classification)/SpaceX_Machine_Learning_Prediction_Part_5.jupyterlite.ipynb</a:t>
            </a:r>
            <a:endParaRPr lang="en-US" sz="1200" dirty="0"/>
          </a:p>
          <a:p>
            <a:pPr>
              <a:lnSpc>
                <a:spcPct val="100000"/>
              </a:lnSpc>
              <a:spcBef>
                <a:spcPts val="600"/>
              </a:spcBef>
            </a:pPr>
            <a:r>
              <a:rPr lang="en-US" sz="2100" dirty="0"/>
              <a:t>Acknowledgments</a:t>
            </a:r>
          </a:p>
          <a:p>
            <a:pPr lvl="1">
              <a:lnSpc>
                <a:spcPct val="100000"/>
              </a:lnSpc>
              <a:spcBef>
                <a:spcPts val="600"/>
              </a:spcBef>
            </a:pPr>
            <a:r>
              <a:rPr lang="en-US" sz="1200" dirty="0"/>
              <a:t>Thank you to Joseph </a:t>
            </a:r>
            <a:r>
              <a:rPr lang="en-US" sz="1200" dirty="0" err="1"/>
              <a:t>Santarcangelo</a:t>
            </a:r>
            <a:r>
              <a:rPr lang="en-US" sz="1200" dirty="0"/>
              <a:t> at IBM for creating the course and materials</a:t>
            </a:r>
          </a:p>
          <a:p>
            <a:pPr lvl="1">
              <a:lnSpc>
                <a:spcPct val="100000"/>
              </a:lnSpc>
              <a:spcBef>
                <a:spcPts val="600"/>
              </a:spcBef>
            </a:pPr>
            <a:r>
              <a:rPr lang="en-US" sz="1200" dirty="0"/>
              <a:t>Thank you to Lakshmi Holla at IBM for the assistance provided</a:t>
            </a:r>
          </a:p>
          <a:p>
            <a:pPr>
              <a:lnSpc>
                <a:spcPct val="100000"/>
              </a:lnSpc>
              <a:spcBef>
                <a:spcPts val="600"/>
              </a:spcBef>
            </a:pPr>
            <a:r>
              <a:rPr lang="en-US" sz="2300" dirty="0"/>
              <a:t>References</a:t>
            </a:r>
          </a:p>
          <a:p>
            <a:pPr lvl="1">
              <a:lnSpc>
                <a:spcPct val="100000"/>
              </a:lnSpc>
              <a:spcBef>
                <a:spcPts val="600"/>
              </a:spcBef>
            </a:pPr>
            <a:r>
              <a:rPr lang="en-US" sz="1200" dirty="0">
                <a:hlinkClick r:id="rId12"/>
              </a:rPr>
              <a:t>https://aviationweek.com/defense-space/space/podcast-interview-spacexs-elon-musk</a:t>
            </a:r>
            <a:r>
              <a:rPr lang="en-US" sz="1200" dirty="0"/>
              <a:t> (Interview with Elon Musk where he discloses the 1st stage booster to cost upwards of $15 million)</a:t>
            </a:r>
          </a:p>
          <a:p>
            <a:pPr lvl="1">
              <a:lnSpc>
                <a:spcPct val="100000"/>
              </a:lnSpc>
              <a:spcBef>
                <a:spcPts val="600"/>
              </a:spcBef>
            </a:pPr>
            <a:r>
              <a:rPr lang="en-US" sz="1200" dirty="0">
                <a:hlinkClick r:id="rId13"/>
              </a:rPr>
              <a:t>https://datascience.stackexchange.com/a/33050</a:t>
            </a:r>
            <a:r>
              <a:rPr lang="en-US" sz="1200" dirty="0"/>
              <a:t>  (Explanation of why you would rebuild your model using the full dataset)</a:t>
            </a:r>
          </a:p>
          <a:p>
            <a:pPr lvl="1">
              <a:lnSpc>
                <a:spcPct val="100000"/>
              </a:lnSpc>
              <a:spcBef>
                <a:spcPts val="600"/>
              </a:spcBef>
            </a:pPr>
            <a:r>
              <a:rPr lang="en-US" sz="1200" dirty="0">
                <a:hlinkClick r:id="rId14"/>
              </a:rPr>
              <a:t>https://www.spacex.com/vehicles/falcon-9/</a:t>
            </a:r>
            <a:r>
              <a:rPr lang="en-US" sz="1200" dirty="0"/>
              <a:t> (Source of SpaceX's advertised $62 million launch price)</a:t>
            </a:r>
            <a:endParaRPr lang="en-US" sz="18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464301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57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Data collection</a:t>
            </a:r>
          </a:p>
          <a:p>
            <a:pPr>
              <a:lnSpc>
                <a:spcPct val="120000"/>
              </a:lnSpc>
              <a:spcBef>
                <a:spcPts val="1400"/>
              </a:spcBef>
            </a:pPr>
            <a:r>
              <a:rPr lang="en-US" sz="2600" dirty="0">
                <a:solidFill>
                  <a:schemeClr val="accent3">
                    <a:lumMod val="25000"/>
                  </a:schemeClr>
                </a:solidFill>
                <a:latin typeface="Abadi"/>
              </a:rPr>
              <a:t>Data wrangling</a:t>
            </a:r>
          </a:p>
          <a:p>
            <a:pPr>
              <a:lnSpc>
                <a:spcPct val="120000"/>
              </a:lnSpc>
              <a:spcBef>
                <a:spcPts val="1400"/>
              </a:spcBef>
            </a:pPr>
            <a:r>
              <a:rPr lang="en-US" sz="2600" dirty="0">
                <a:solidFill>
                  <a:schemeClr val="accent3">
                    <a:lumMod val="25000"/>
                  </a:schemeClr>
                </a:solidFill>
                <a:latin typeface="Abadi"/>
              </a:rPr>
              <a:t>Exploratory data analysis (EDA)</a:t>
            </a:r>
          </a:p>
          <a:p>
            <a:pPr>
              <a:lnSpc>
                <a:spcPct val="120000"/>
              </a:lnSpc>
              <a:spcBef>
                <a:spcPts val="1400"/>
              </a:spcBef>
            </a:pPr>
            <a:r>
              <a:rPr lang="en-US" sz="2600" dirty="0">
                <a:solidFill>
                  <a:schemeClr val="accent3">
                    <a:lumMod val="25000"/>
                  </a:schemeClr>
                </a:solidFill>
                <a:latin typeface="Abadi"/>
              </a:rPr>
              <a:t>Data visualization and analytics</a:t>
            </a:r>
          </a:p>
          <a:p>
            <a:pPr>
              <a:lnSpc>
                <a:spcPct val="120000"/>
              </a:lnSpc>
              <a:spcBef>
                <a:spcPts val="1400"/>
              </a:spcBef>
            </a:pPr>
            <a:r>
              <a:rPr lang="en-US" sz="2600" dirty="0">
                <a:solidFill>
                  <a:schemeClr val="accent3">
                    <a:lumMod val="25000"/>
                  </a:schemeClr>
                </a:solidFill>
                <a:latin typeface="Abadi"/>
              </a:rPr>
              <a:t>Predictive analysis using ML models</a:t>
            </a:r>
          </a:p>
          <a:p>
            <a:pPr>
              <a:lnSpc>
                <a:spcPct val="120000"/>
              </a:lnSpc>
              <a:spcBef>
                <a:spcPts val="1400"/>
              </a:spcBef>
            </a:pPr>
            <a:r>
              <a:rPr lang="en-US" sz="2600" dirty="0">
                <a:solidFill>
                  <a:schemeClr val="accent3">
                    <a:lumMod val="25000"/>
                  </a:schemeClr>
                </a:solidFill>
                <a:latin typeface="Abadi"/>
              </a:rPr>
              <a:t>Report results to stakeholders</a:t>
            </a:r>
            <a:endParaRPr lang="en-US" sz="2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3200" u="sng" dirty="0">
                <a:solidFill>
                  <a:srgbClr val="0B49CB"/>
                </a:solidFill>
              </a:rPr>
              <a:t> API method</a:t>
            </a:r>
          </a:p>
          <a:p>
            <a:pPr lvl="1">
              <a:lnSpc>
                <a:spcPct val="100000"/>
              </a:lnSpc>
              <a:spcBef>
                <a:spcPts val="1400"/>
              </a:spcBef>
            </a:pPr>
            <a:r>
              <a:rPr lang="en-US" dirty="0"/>
              <a:t>Acquired historical launch data from Open Source REST API for SpaceX</a:t>
            </a:r>
          </a:p>
          <a:p>
            <a:pPr lvl="1">
              <a:lnSpc>
                <a:spcPct val="100000"/>
              </a:lnSpc>
              <a:spcBef>
                <a:spcPts val="1400"/>
              </a:spcBef>
            </a:pPr>
            <a:r>
              <a:rPr lang="en-US" dirty="0"/>
              <a:t>Requested and parsed the SpaceX launch data using the GET request</a:t>
            </a:r>
          </a:p>
          <a:p>
            <a:pPr lvl="1">
              <a:lnSpc>
                <a:spcPct val="100000"/>
              </a:lnSpc>
              <a:spcBef>
                <a:spcPts val="1400"/>
              </a:spcBef>
            </a:pPr>
            <a:r>
              <a:rPr lang="en-US" dirty="0"/>
              <a:t>Filtered the </a:t>
            </a:r>
            <a:r>
              <a:rPr lang="en-US" dirty="0" err="1"/>
              <a:t>dataframe</a:t>
            </a:r>
            <a:r>
              <a:rPr lang="en-US" dirty="0"/>
              <a:t> to only include Falcon 9 launches</a:t>
            </a:r>
          </a:p>
          <a:p>
            <a:pPr lvl="1">
              <a:lnSpc>
                <a:spcPct val="100000"/>
              </a:lnSpc>
              <a:spcBef>
                <a:spcPts val="1400"/>
              </a:spcBef>
            </a:pPr>
            <a:r>
              <a:rPr lang="en-US" dirty="0"/>
              <a:t>Replaced missing payload mass values from classified missions with mean</a:t>
            </a:r>
            <a:endParaRPr lang="en-US" sz="4400"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933BDE8-F058-CFC1-81D4-47B6BE04261F}"/>
              </a:ext>
            </a:extLst>
          </p:cNvPr>
          <p:cNvPicPr>
            <a:picLocks noChangeAspect="1"/>
          </p:cNvPicPr>
          <p:nvPr/>
        </p:nvPicPr>
        <p:blipFill>
          <a:blip r:embed="rId3"/>
          <a:stretch>
            <a:fillRect/>
          </a:stretch>
        </p:blipFill>
        <p:spPr>
          <a:xfrm>
            <a:off x="1220176" y="1887245"/>
            <a:ext cx="4010585" cy="952633"/>
          </a:xfrm>
          <a:prstGeom prst="rect">
            <a:avLst/>
          </a:prstGeom>
        </p:spPr>
      </p:pic>
      <p:pic>
        <p:nvPicPr>
          <p:cNvPr id="9" name="Picture 8">
            <a:extLst>
              <a:ext uri="{FF2B5EF4-FFF2-40B4-BE49-F238E27FC236}">
                <a16:creationId xmlns:a16="http://schemas.microsoft.com/office/drawing/2014/main" id="{CDA21E14-DF51-F297-518E-268974FB9F74}"/>
              </a:ext>
            </a:extLst>
          </p:cNvPr>
          <p:cNvPicPr>
            <a:picLocks noChangeAspect="1"/>
          </p:cNvPicPr>
          <p:nvPr/>
        </p:nvPicPr>
        <p:blipFill>
          <a:blip r:embed="rId4"/>
          <a:stretch>
            <a:fillRect/>
          </a:stretch>
        </p:blipFill>
        <p:spPr>
          <a:xfrm>
            <a:off x="5932818" y="1887245"/>
            <a:ext cx="5438443" cy="3681194"/>
          </a:xfrm>
          <a:prstGeom prst="rect">
            <a:avLst/>
          </a:prstGeom>
        </p:spPr>
      </p:pic>
      <p:sp>
        <p:nvSpPr>
          <p:cNvPr id="10" name="TextBox 9">
            <a:extLst>
              <a:ext uri="{FF2B5EF4-FFF2-40B4-BE49-F238E27FC236}">
                <a16:creationId xmlns:a16="http://schemas.microsoft.com/office/drawing/2014/main" id="{C042A775-8F4F-C26B-4D23-61847812AA56}"/>
              </a:ext>
            </a:extLst>
          </p:cNvPr>
          <p:cNvSpPr txBox="1"/>
          <p:nvPr/>
        </p:nvSpPr>
        <p:spPr>
          <a:xfrm>
            <a:off x="1220176" y="3260115"/>
            <a:ext cx="4010585" cy="2308324"/>
          </a:xfrm>
          <a:prstGeom prst="rect">
            <a:avLst/>
          </a:prstGeom>
          <a:noFill/>
        </p:spPr>
        <p:txBody>
          <a:bodyPr wrap="square" rtlCol="0">
            <a:spAutoFit/>
          </a:bodyPr>
          <a:lstStyle/>
          <a:p>
            <a:r>
              <a:rPr lang="en-US" dirty="0">
                <a:solidFill>
                  <a:srgbClr val="0B49CB"/>
                </a:solidFill>
              </a:rPr>
              <a:t>GitHub: </a:t>
            </a:r>
            <a:r>
              <a:rPr lang="en-US" dirty="0"/>
              <a:t>https://github.com/skarakepelis/edX_DS_Capstone_Project/blob/main/Module%201%20-%20Capstone%20Introduction%20and%20Understanding%20the%20Datasets/jupyter-labs-spacex-data-collection-api.ipynb</a:t>
            </a:r>
            <a:endParaRPr lang="el-G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5" name="TextBox 4">
            <a:extLst>
              <a:ext uri="{FF2B5EF4-FFF2-40B4-BE49-F238E27FC236}">
                <a16:creationId xmlns:a16="http://schemas.microsoft.com/office/drawing/2014/main" id="{A0706DA3-A38B-1B9E-F34F-6ABF256AD332}"/>
              </a:ext>
            </a:extLst>
          </p:cNvPr>
          <p:cNvSpPr txBox="1"/>
          <p:nvPr/>
        </p:nvSpPr>
        <p:spPr>
          <a:xfrm>
            <a:off x="770011" y="1927123"/>
            <a:ext cx="10515600" cy="2431435"/>
          </a:xfrm>
          <a:prstGeom prst="rect">
            <a:avLst/>
          </a:prstGeom>
          <a:noFill/>
        </p:spPr>
        <p:txBody>
          <a:bodyPr wrap="square" rtlCol="0">
            <a:spAutoFit/>
          </a:bodyPr>
          <a:lstStyle/>
          <a:p>
            <a:r>
              <a:rPr lang="en-US" sz="3200" u="sng" dirty="0">
                <a:solidFill>
                  <a:srgbClr val="0B49CB"/>
                </a:solidFill>
              </a:rPr>
              <a:t>Web Scraping</a:t>
            </a:r>
          </a:p>
          <a:p>
            <a:pPr marL="742950" lvl="1" indent="-285750">
              <a:buFont typeface="Arial" panose="020B0604020202020204" pitchFamily="34" charset="0"/>
              <a:buChar char="•"/>
            </a:pPr>
            <a:r>
              <a:rPr lang="en-US" sz="2400" dirty="0"/>
              <a:t>Acquired historical launch data from Wikipedia page 'List of Falcon 9 and Falcon Heavy Launches' Requested the Falcon9 Launch Wiki page from its Wikipedia URL</a:t>
            </a:r>
          </a:p>
          <a:p>
            <a:pPr marL="742950" lvl="1" indent="-285750">
              <a:buFont typeface="Arial" panose="020B0604020202020204" pitchFamily="34" charset="0"/>
              <a:buChar char="•"/>
            </a:pPr>
            <a:r>
              <a:rPr lang="en-US" sz="2400" dirty="0"/>
              <a:t>Extracted all column/variable names from the HTML table header</a:t>
            </a:r>
          </a:p>
          <a:p>
            <a:pPr marL="742950" lvl="1" indent="-285750">
              <a:buFont typeface="Arial" panose="020B0604020202020204" pitchFamily="34" charset="0"/>
              <a:buChar char="•"/>
            </a:pPr>
            <a:r>
              <a:rPr lang="en-US" sz="2400" dirty="0"/>
              <a:t>Parsed the table and converted it into a Pandas data frame</a:t>
            </a:r>
            <a:endParaRPr lang="el-GR" sz="2400" dirty="0"/>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2027</Words>
  <Application>Microsoft Office PowerPoint</Application>
  <PresentationFormat>Widescreen</PresentationFormat>
  <Paragraphs>232</Paragraphs>
  <Slides>48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Σταύρος</cp:lastModifiedBy>
  <cp:revision>204</cp:revision>
  <dcterms:created xsi:type="dcterms:W3CDTF">2021-04-29T18:58:00Z</dcterms:created>
  <dcterms:modified xsi:type="dcterms:W3CDTF">2024-04-05T10:17:26Z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